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50" y="1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2ECD01-7347-4255-A304-7CDC3396D443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5/13/2014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0E3332-C4F6-4C92-9ECA-D701F50F9588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705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96B5F26-FCC1-4C2D-ADC1-F43E56054A2C}" type="datetime1">
              <a:rPr lang="en-US"/>
              <a:pPr lvl="0"/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E659991-E65E-4675-B3DD-78242D7FBC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7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B22617-A340-4D15-9AB6-35C52E70D0F5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D14ADB-1BDD-4B16-AC27-B1619FBF413B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2B1C897-6E6C-48BF-8860-C63343BD082D}" type="slidenum">
              <a:t>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A2DBDB9-9972-457F-BB48-9708226D15B0}" type="slidenum">
              <a:t>18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5B75498-5364-4E6C-966E-894C1F22B723}" type="slidenum">
              <a:t>19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2CE88BC-C5D6-471D-9D9C-A6F4DD1415C4}" type="slidenum">
              <a:t>20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229D21-ADA1-457C-8A96-BA78D63325CD}" type="slidenum">
              <a:t>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39F1B8-1845-431B-ADCD-3FFEA189E043}" type="slidenum">
              <a:t>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94654C-A1CC-4C75-8FC5-F24F1CE3FD08}" type="slidenum">
              <a:t>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3597B2-02CB-4F53-829A-CC397F20C43E}" type="slidenum">
              <a:t>28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8081CA-4D40-4296-80F2-69B96B62BC1A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E51A736-60F1-4E8A-B1E5-28B343EF8243}" type="slidenum">
              <a:t>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BCD6EC-867F-4EBE-A8E7-2AD9AF2D7F80}" type="slidenum">
              <a:t>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7D4739-A323-4A5E-9D89-9503FB2B610F}" type="slidenum">
              <a:t>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DCFF9F-0148-499F-A458-8B212D291F33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12B60D-9C4D-44A9-BC3B-C84CA234235C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206F2F-BFEB-4DAE-A809-22A35FE979B8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DD2C7AD-D0FB-49C1-852A-5423C0E86B23}" type="slidenum">
              <a:t>15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5E00D0-2DC3-4C74-934A-2BE6858A629F}" type="datetime1">
              <a:rPr lang="en-US"/>
              <a:pPr lvl="0"/>
              <a:t>5/13/2014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D9CE7A-15E2-4E75-AE86-F691983CF3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5765"/>
      </p:ext>
    </p:extLst>
  </p:cSld>
  <p:clrMapOvr>
    <a:masterClrMapping/>
  </p:clrMapOvr>
  <p:transition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35D6B3-D150-4F9B-8152-B0F22108DD6E}" type="datetime1">
              <a:rPr lang="en-US"/>
              <a:pPr lvl="0"/>
              <a:t>5/13/2014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653306-8E28-48E1-8CA8-9E2A3C5F1A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2519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6EEC16-EA05-4277-8F81-F42ED480BF27}" type="datetime1">
              <a:rPr lang="en-US"/>
              <a:pPr lvl="0"/>
              <a:t>5/13/2014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8DA477-5639-400A-A69E-BEA381B45B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261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903764-2BBE-4652-8295-3FAB5AE46D22}" type="datetime1">
              <a:rPr lang="en-US"/>
              <a:pPr lvl="0"/>
              <a:t>5/13/2014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1CA1A-0189-4ADD-B36E-7811EC4B35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44736"/>
      </p:ext>
    </p:extLst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28F192-4606-4706-941C-F64D65E741DD}" type="datetime1">
              <a:rPr lang="en-US"/>
              <a:pPr lvl="0"/>
              <a:t>5/13/2014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6AB610-CD19-40D4-A96C-B09E3B3921F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215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257367-40AA-4523-8504-7018AF3899CB}" type="datetime1">
              <a:rPr lang="en-US"/>
              <a:pPr lvl="0"/>
              <a:t>5/13/2014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5EB19C-72FC-42B4-B814-536CC1A2E5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734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7DE7D2-4AEA-4721-8CCD-B03791623617}" type="datetime1">
              <a:rPr lang="en-US"/>
              <a:pPr lvl="0"/>
              <a:t>5/13/2014</a:t>
            </a:fld>
            <a:endParaRPr lang="en-US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C7BB60-3E84-4CF0-83EF-7C988361AD3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917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65C282-735A-401B-822A-B9AADC2509B2}" type="datetime1">
              <a:rPr lang="en-US"/>
              <a:pPr lvl="0"/>
              <a:t>5/13/2014</a:t>
            </a:fld>
            <a:endParaRPr lang="en-US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B16F8-C9AF-4381-8659-A31A6F29D5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781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E9AB3-80C7-40F0-8AF7-BEE2AF01924D}" type="datetime1">
              <a:rPr lang="en-US"/>
              <a:pPr lvl="0"/>
              <a:t>5/13/2014</a:t>
            </a:fld>
            <a:endParaRPr lang="en-US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0597CC-6C9F-41CC-B07E-0A23BC9183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48030"/>
      </p:ext>
    </p:extLst>
  </p:cSld>
  <p:clrMapOvr>
    <a:masterClrMapping/>
  </p:clrMapOvr>
  <p:transition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C4EB23-55F5-45FB-B737-0695575AF226}" type="datetime1">
              <a:rPr lang="en-US"/>
              <a:pPr lvl="0"/>
              <a:t>5/13/2014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53C669-915D-4F2D-9EFA-535C5CB90D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347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749F2B-B076-4DC4-94E5-CC25A1C1225D}" type="datetime1">
              <a:rPr lang="en-US"/>
              <a:pPr lvl="0"/>
              <a:t>5/13/2014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50C90D-5277-4A47-AA0A-64A4810202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626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00000">
              <a:srgbClr val="0047FF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ECEA0DD7-9931-4DE9-8419-039142DBD7A9}" type="datetime1">
              <a:rPr lang="en-US"/>
              <a:pPr lvl="0"/>
              <a:t>5/13/2014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2C124285-8DD2-4805-AA72-878A9E636E50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/>
        <a:buChar char="•"/>
        <a:tabLst/>
        <a:defRPr lang="en-US" sz="3200" b="0" i="0" u="none" strike="noStrike" kern="1200" cap="none" spc="0" baseline="0">
          <a:solidFill>
            <a:srgbClr val="FFFFFF"/>
          </a:solidFill>
          <a:uFillTx/>
          <a:latin typeface="Calibri"/>
        </a:defRPr>
      </a:lvl1pPr>
      <a:lvl2pPr marL="742950" marR="0" lvl="1" indent="-285750" algn="l" defTabSz="914400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–"/>
        <a:tabLst/>
        <a:defRPr lang="en-US" sz="2800" b="0" i="0" u="none" strike="noStrike" kern="1200" cap="none" spc="0" baseline="0">
          <a:solidFill>
            <a:srgbClr val="FFFFFF"/>
          </a:solidFill>
          <a:uFillTx/>
          <a:latin typeface="Calibri"/>
        </a:defRPr>
      </a:lvl2pPr>
      <a:lvl3pPr marL="1143000" marR="0" lvl="2" indent="-228600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/>
        <a:buChar char="•"/>
        <a:tabLst/>
        <a:defRPr lang="en-US" sz="2400" b="0" i="0" u="none" strike="noStrike" kern="1200" cap="none" spc="0" baseline="0">
          <a:solidFill>
            <a:srgbClr val="FFFFFF"/>
          </a:solidFill>
          <a:uFillTx/>
          <a:latin typeface="Calibri"/>
        </a:defRPr>
      </a:lvl3pPr>
      <a:lvl4pPr marL="1600200" marR="0" lvl="3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–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Calibri"/>
        </a:defRPr>
      </a:lvl4pPr>
      <a:lvl5pPr marL="2057400" marR="0" lvl="4" indent="-228600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»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/>
              <a:t>HEALTHSOUTH  FRAUD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/>
              <a:t>LESSONS  LEARNED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ach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86400" y="4403722"/>
            <a:ext cx="3481385" cy="245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msind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1003" y="3657600"/>
            <a:ext cx="838203" cy="110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crushytri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3" y="0"/>
            <a:ext cx="3505196" cy="2607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ushytrial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981203" y="4419596"/>
            <a:ext cx="1162046" cy="87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crushytrial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2743200"/>
            <a:ext cx="1904996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 descr="viewpoint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2403" y="5486400"/>
            <a:ext cx="2403472" cy="1066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verbatim_scrushy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7981" y="0"/>
            <a:ext cx="4728371" cy="3505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 descr="graceandpurpose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514600" y="5257800"/>
            <a:ext cx="2933696" cy="1304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hampap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6596" y="1981203"/>
            <a:ext cx="2819396" cy="311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aulkner Cert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4" y="0"/>
            <a:ext cx="897744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DSC000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304796"/>
            <a:ext cx="7924803" cy="6096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3" y="381003"/>
            <a:ext cx="8534396" cy="65864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cs typeface="Arial"/>
              </a:rPr>
              <a:t>SUCCESS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FFFFFF"/>
              </a:solidFill>
              <a:uFillTx/>
              <a:latin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cs typeface="Arial"/>
              </a:rPr>
              <a:t>     In 1806 Webster’s Dictionary defined success as “being generous, prosperous, healthy and kind.”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>
              <a:solidFill>
                <a:srgbClr val="FFFFFF"/>
              </a:solidFill>
              <a:uFillTx/>
              <a:latin typeface="Arial"/>
              <a:cs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cs typeface="Arial"/>
              </a:rPr>
              <a:t>     Today, Webster’s defines success as “the attainment of wealth, fame and rank.”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cs typeface="Arial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ven sign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9803" y="1047746"/>
            <a:ext cx="4743449" cy="476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28600" y="685800"/>
            <a:ext cx="8610603" cy="5715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#1  Pressure to maintain those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         Numbers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0" i="0" u="none" strike="noStrike" kern="1200" cap="none" spc="0" baseline="0">
              <a:solidFill>
                <a:srgbClr val="FFFF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>
              <a:solidFill>
                <a:srgbClr val="FFFF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0" i="0" u="none" strike="noStrike" kern="1200" cap="none" spc="0" baseline="0">
              <a:solidFill>
                <a:srgbClr val="FFFF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0" i="0" u="none" strike="noStrike" kern="1200" cap="none" spc="0" baseline="0">
              <a:solidFill>
                <a:srgbClr val="FFFF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1200" cap="none" spc="0" baseline="0">
              <a:solidFill>
                <a:srgbClr val="FFFF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/>
            </a:r>
            <a:b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/>
            </a:r>
            <a:b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228600" y="685800"/>
            <a:ext cx="8610603" cy="5715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#1  Pressure to maintain those numbers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#2  Fear and Silence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>
              <a:solidFill>
                <a:srgbClr val="FFFF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0" i="0" u="none" strike="noStrike" kern="1200" cap="none" spc="0" baseline="0">
              <a:solidFill>
                <a:srgbClr val="FFFF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0" i="0" u="none" strike="noStrike" kern="1200" cap="none" spc="0" baseline="0">
              <a:solidFill>
                <a:srgbClr val="FFFF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1200" cap="none" spc="0" baseline="0">
              <a:solidFill>
                <a:srgbClr val="FFFF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/>
            </a:r>
            <a:b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/>
            </a:r>
            <a:b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2403" y="761996"/>
            <a:ext cx="8839203" cy="5715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#1  Pressure to maintain those numbers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#2  Fear and Silence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#3  Young ‘Uns and a Bigger-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          than-Life CEO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0" i="0" u="none" strike="noStrike" kern="1200" cap="none" spc="0" baseline="0">
              <a:solidFill>
                <a:srgbClr val="FFFF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0" i="0" u="none" strike="noStrike" kern="1200" cap="none" spc="0" baseline="0">
              <a:solidFill>
                <a:srgbClr val="FFFF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1200" cap="none" spc="0" baseline="0">
              <a:solidFill>
                <a:srgbClr val="FFFF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/>
            </a:r>
            <a:b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/>
            </a:r>
            <a:b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2403" y="761996"/>
            <a:ext cx="8839203" cy="5715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#1  Pressure to maintain those numbers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#2  Fear and Silence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#3  Young ‘Uns and a Bigger-than-Life CEO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#4  Weak Board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400" b="0" i="0" u="none" strike="noStrike" kern="1200" cap="none" spc="0" baseline="0">
              <a:solidFill>
                <a:srgbClr val="FFFF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1200" cap="none" spc="0" baseline="0">
              <a:solidFill>
                <a:srgbClr val="FFFF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/>
            </a:r>
            <a:b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/>
            </a:r>
            <a:b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685800" y="3244336"/>
            <a:ext cx="7848596" cy="144655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00" b="0" i="0" u="none" strike="noStrike" kern="1200" cap="none" spc="0" baseline="0">
                <a:solidFill>
                  <a:srgbClr val="FFFFFF"/>
                </a:solidFill>
                <a:uFillTx/>
                <a:latin typeface="Aharoni" pitchFamily="2"/>
                <a:cs typeface="Aharoni" pitchFamily="2"/>
              </a:rPr>
              <a:t>ETHICS </a:t>
            </a: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haroni" pitchFamily="2"/>
                <a:cs typeface="Aharoni" pitchFamily="2"/>
              </a:rPr>
              <a:t> </a:t>
            </a:r>
            <a:r>
              <a:rPr lang="en-US" sz="8800" b="0" i="0" u="none" strike="noStrike" kern="1200" cap="none" spc="0" baseline="0">
                <a:solidFill>
                  <a:srgbClr val="FFFFFF"/>
                </a:solidFill>
                <a:uFillTx/>
                <a:latin typeface="Aharoni" pitchFamily="2"/>
                <a:cs typeface="Aharoni" pitchFamily="2"/>
              </a:rPr>
              <a:t>FIRST</a:t>
            </a:r>
            <a:endParaRPr lang="en-US" sz="8800" b="0" i="0" u="none" strike="noStrike" kern="1200" cap="none" spc="0" baseline="0">
              <a:solidFill>
                <a:srgbClr val="FFFFFF"/>
              </a:solidFill>
              <a:uFillTx/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2403" y="761996"/>
            <a:ext cx="8839203" cy="5715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#1  Pressure to maintain those numbers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#2  Fear and Silence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#3  Young ‘Uns and a Bigger-than-Life CEO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#4  Weak Board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#5  Conflicts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800" b="0" i="0" u="none" strike="noStrike" kern="1200" cap="none" spc="0" baseline="0">
              <a:solidFill>
                <a:srgbClr val="FFFF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/>
            </a:r>
            <a:b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/>
            </a:r>
            <a:b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2403" y="761996"/>
            <a:ext cx="8839203" cy="5715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#1  Pressure to maintain those numbers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#2  Fear and Silence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#3  Young ‘Uns and a Bigger-than-Life CEO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#4  Weak Board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#5  Conflicts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#6  Innovation Like No Other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/>
            </a:r>
            <a:b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/>
            </a:r>
            <a:b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2403" y="761996"/>
            <a:ext cx="8839203" cy="5715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#1  Pressure to maintain those numbers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#2  Fear and Silence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#3  Young ‘Uns and a Bigger-than-Life CEO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#4  Weak Board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#5  Conflicts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#6  Innovation Like No Other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#7  Goodness in Some Areas</a:t>
            </a:r>
            <a:r>
              <a:rPr lang="en-US" sz="54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 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         Atones for Evil in Others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>
                <a:solidFill>
                  <a:srgbClr val="FFFF00"/>
                </a:solidFill>
                <a:uFillTx/>
                <a:latin typeface="Calibri"/>
              </a:rPr>
              <a:t>       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/>
            </a:r>
            <a:b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/>
            </a:r>
            <a:b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</a:br>
            <a:endParaRPr lang="en-US" sz="36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3200" y="914400"/>
            <a:ext cx="3978280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153403" cy="73184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Content Placeholder 3" descr="anatomy f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6" y="533396"/>
            <a:ext cx="8483684" cy="5943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Aharoni" pitchFamily="2"/>
                <a:cs typeface="Aharoni" pitchFamily="2"/>
              </a:rPr>
              <a:t>Why Did the Auditors Miss It?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28600" y="1600200"/>
            <a:ext cx="8686800" cy="5105396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b="1"/>
              <a:t>Dominating CEO who the auditors wanted to please</a:t>
            </a:r>
          </a:p>
          <a:p>
            <a:pPr lvl="0">
              <a:lnSpc>
                <a:spcPct val="90000"/>
              </a:lnSpc>
            </a:pPr>
            <a:r>
              <a:rPr lang="en-US" b="1"/>
              <a:t>Corroboration among participants</a:t>
            </a:r>
          </a:p>
          <a:p>
            <a:pPr lvl="0">
              <a:lnSpc>
                <a:spcPct val="90000"/>
              </a:lnSpc>
            </a:pPr>
            <a:r>
              <a:rPr lang="en-US" b="1"/>
              <a:t>Lack of access to IT systems</a:t>
            </a:r>
          </a:p>
          <a:p>
            <a:pPr lvl="0">
              <a:lnSpc>
                <a:spcPct val="90000"/>
              </a:lnSpc>
            </a:pPr>
            <a:r>
              <a:rPr lang="en-US" b="1"/>
              <a:t>Our knowledge of auditors techniques</a:t>
            </a:r>
          </a:p>
          <a:p>
            <a:pPr lvl="0">
              <a:lnSpc>
                <a:spcPct val="90000"/>
              </a:lnSpc>
            </a:pPr>
            <a:r>
              <a:rPr lang="en-US" b="1"/>
              <a:t>A “prize” client yielding huge fees</a:t>
            </a:r>
          </a:p>
          <a:p>
            <a:pPr lvl="0">
              <a:lnSpc>
                <a:spcPct val="90000"/>
              </a:lnSpc>
            </a:pPr>
            <a:r>
              <a:rPr lang="en-US" b="1"/>
              <a:t>Ineffective Board of Directors</a:t>
            </a:r>
          </a:p>
          <a:p>
            <a:pPr lvl="0">
              <a:lnSpc>
                <a:spcPct val="90000"/>
              </a:lnSpc>
            </a:pPr>
            <a:r>
              <a:rPr lang="en-US" b="1"/>
              <a:t>Auditors accepted flimsy answers</a:t>
            </a:r>
          </a:p>
          <a:p>
            <a:pPr lvl="0">
              <a:lnSpc>
                <a:spcPct val="90000"/>
              </a:lnSpc>
            </a:pPr>
            <a:r>
              <a:rPr lang="en-US" b="1"/>
              <a:t>Healthsouth never changed Auditors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>
                <a:latin typeface="Aharoni" pitchFamily="2"/>
                <a:cs typeface="Aharoni" pitchFamily="2"/>
              </a:rPr>
              <a:t>Ripple Effects of Fraud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52403" y="1600200"/>
            <a:ext cx="8686800" cy="4953003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en-US" sz="3000">
                <a:latin typeface="Aharoni" pitchFamily="2"/>
                <a:cs typeface="Aharoni" pitchFamily="2"/>
              </a:rPr>
              <a:t>Medicare Fraud</a:t>
            </a:r>
          </a:p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en-US" sz="3000">
                <a:latin typeface="Aharoni" pitchFamily="2"/>
                <a:cs typeface="Aharoni" pitchFamily="2"/>
              </a:rPr>
              <a:t>Bank Fraud</a:t>
            </a:r>
          </a:p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en-US" sz="3000">
                <a:latin typeface="Aharoni" pitchFamily="2"/>
                <a:cs typeface="Aharoni" pitchFamily="2"/>
              </a:rPr>
              <a:t>Comprised Due Diligence, resulting in bad acquisitions</a:t>
            </a:r>
          </a:p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en-US" sz="3000">
                <a:latin typeface="Aharoni" pitchFamily="2"/>
                <a:cs typeface="Aharoni" pitchFamily="2"/>
              </a:rPr>
              <a:t>The need to make acquisitions to cover up the fraud</a:t>
            </a:r>
          </a:p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en-US" sz="3000">
                <a:latin typeface="Aharoni" pitchFamily="2"/>
                <a:cs typeface="Aharoni" pitchFamily="2"/>
              </a:rPr>
              <a:t>Budget process and financial analysis compromised</a:t>
            </a:r>
          </a:p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en-US" sz="3000">
                <a:latin typeface="Aharoni" pitchFamily="2"/>
                <a:cs typeface="Aharoni" pitchFamily="2"/>
              </a:rPr>
              <a:t>Employees morale declines as they become suspicious</a:t>
            </a:r>
          </a:p>
          <a:p>
            <a:pPr lvl="0">
              <a:lnSpc>
                <a:spcPct val="80000"/>
              </a:lnSpc>
              <a:spcBef>
                <a:spcPts val="700"/>
              </a:spcBef>
            </a:pPr>
            <a:r>
              <a:rPr lang="en-US" sz="3000">
                <a:latin typeface="Aharoni" pitchFamily="2"/>
                <a:cs typeface="Aharoni" pitchFamily="2"/>
              </a:rPr>
              <a:t>Overpayment of income and property taxes</a:t>
            </a:r>
          </a:p>
          <a:p>
            <a:pPr lvl="0">
              <a:lnSpc>
                <a:spcPct val="80000"/>
              </a:lnSpc>
              <a:spcBef>
                <a:spcPts val="700"/>
              </a:spcBef>
            </a:pPr>
            <a:endParaRPr lang="en-US" sz="3000">
              <a:latin typeface="Aharoni" pitchFamily="2"/>
              <a:cs typeface="Aharoni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>
                <a:latin typeface="Aharoni" pitchFamily="2"/>
                <a:cs typeface="Aharoni" pitchFamily="2"/>
              </a:rPr>
              <a:t>Factors Contributing to Healthsouth Fraud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52403" y="1676396"/>
            <a:ext cx="8839203" cy="617220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2600">
                <a:latin typeface="Aharoni" pitchFamily="2"/>
                <a:cs typeface="Aharoni" pitchFamily="2"/>
              </a:rPr>
              <a:t>The VP of internal auditing reported directly to CEO.</a:t>
            </a:r>
          </a:p>
          <a:p>
            <a:pPr lvl="0">
              <a:spcBef>
                <a:spcPts val="600"/>
              </a:spcBef>
            </a:pPr>
            <a:r>
              <a:rPr lang="en-US" sz="2600">
                <a:latin typeface="Aharoni" pitchFamily="2"/>
                <a:cs typeface="Aharoni" pitchFamily="2"/>
              </a:rPr>
              <a:t>CEO became a darling of Wall Street before Wall Street knew his true colors.</a:t>
            </a:r>
          </a:p>
          <a:p>
            <a:pPr lvl="0">
              <a:spcBef>
                <a:spcPts val="600"/>
              </a:spcBef>
            </a:pPr>
            <a:r>
              <a:rPr lang="en-US" sz="2600">
                <a:latin typeface="Aharoni" pitchFamily="2"/>
                <a:cs typeface="Aharoni" pitchFamily="2"/>
              </a:rPr>
              <a:t>The Board of Directors simply did not do their job.</a:t>
            </a:r>
          </a:p>
          <a:p>
            <a:pPr lvl="0">
              <a:spcBef>
                <a:spcPts val="600"/>
              </a:spcBef>
            </a:pPr>
            <a:r>
              <a:rPr lang="en-US" sz="2600">
                <a:latin typeface="Aharoni" pitchFamily="2"/>
                <a:cs typeface="Aharoni" pitchFamily="2"/>
              </a:rPr>
              <a:t>Accounting practices in the for profit sector of Healthcare had a very poor track record.</a:t>
            </a:r>
          </a:p>
          <a:p>
            <a:pPr lvl="0">
              <a:spcBef>
                <a:spcPts val="600"/>
              </a:spcBef>
            </a:pPr>
            <a:r>
              <a:rPr lang="en-US" sz="2600">
                <a:latin typeface="Aharoni" pitchFamily="2"/>
                <a:cs typeface="Aharoni" pitchFamily="2"/>
              </a:rPr>
              <a:t>Wall Street’s desire to “do deals” pushes companies to the  edge of honesty.</a:t>
            </a:r>
          </a:p>
          <a:p>
            <a:pPr lvl="0">
              <a:spcBef>
                <a:spcPts val="600"/>
              </a:spcBef>
            </a:pPr>
            <a:r>
              <a:rPr lang="en-US" sz="2600">
                <a:latin typeface="Aharoni" pitchFamily="2"/>
                <a:cs typeface="Aharoni" pitchFamily="2"/>
              </a:rPr>
              <a:t>Wall Street Analyst rely too  heavily on data from  the companies they cover.</a:t>
            </a:r>
          </a:p>
          <a:p>
            <a:pPr lvl="0">
              <a:spcBef>
                <a:spcPts val="600"/>
              </a:spcBef>
            </a:pPr>
            <a:r>
              <a:rPr lang="en-US" sz="2600">
                <a:latin typeface="Aharoni" pitchFamily="2"/>
                <a:cs typeface="Aharoni" pitchFamily="2"/>
              </a:rPr>
              <a:t>Companies put lots of lipstick on the pig.</a:t>
            </a:r>
          </a:p>
          <a:p>
            <a:pPr lvl="0"/>
            <a:endParaRPr lang="en-US">
              <a:latin typeface="Aharoni" pitchFamily="2"/>
              <a:cs typeface="Aharoni" pitchFamily="2"/>
            </a:endParaRPr>
          </a:p>
          <a:p>
            <a:pPr lvl="0"/>
            <a:endParaRPr lang="en-US">
              <a:latin typeface="Aharoni" pitchFamily="2"/>
              <a:cs typeface="Aharoni" pitchFamily="2"/>
            </a:endParaRPr>
          </a:p>
          <a:p>
            <a:pPr lvl="0"/>
            <a:endParaRPr lang="en-US">
              <a:latin typeface="Aharoni" pitchFamily="2"/>
              <a:cs typeface="Aharoni" pitchFamily="2"/>
            </a:endParaRPr>
          </a:p>
          <a:p>
            <a:pPr lvl="0"/>
            <a:endParaRPr lang="en-US">
              <a:latin typeface="Aharoni" pitchFamily="2"/>
              <a:cs typeface="Aharoni" pitchFamily="2"/>
            </a:endParaRPr>
          </a:p>
          <a:p>
            <a:pPr lvl="0"/>
            <a:endParaRPr lang="en-US">
              <a:latin typeface="Aharoni" pitchFamily="2"/>
              <a:cs typeface="Aharoni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>
                <a:latin typeface="Aharoni" pitchFamily="2"/>
                <a:cs typeface="Aharoni" pitchFamily="2"/>
              </a:rPr>
              <a:t>Why did Aaron Beam take part in the fraud at Healthsouth?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0" y="1828800"/>
            <a:ext cx="8991596" cy="5029200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700">
                <a:latin typeface="Aharoni" pitchFamily="2"/>
                <a:cs typeface="Aharoni" pitchFamily="2"/>
              </a:rPr>
              <a:t>It was fun being rich and running with the big dogs.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700">
                <a:latin typeface="Aharoni" pitchFamily="2"/>
                <a:cs typeface="Aharoni" pitchFamily="2"/>
              </a:rPr>
              <a:t>I was proud of Healthsouth and let myself rationalize that breaking the rules was in the best interest of the company.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700">
                <a:latin typeface="Aharoni" pitchFamily="2"/>
                <a:cs typeface="Aharoni" pitchFamily="2"/>
              </a:rPr>
              <a:t>I simply was not as ethical as I should have been.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700">
                <a:latin typeface="Aharoni" pitchFamily="2"/>
                <a:cs typeface="Aharoni" pitchFamily="2"/>
              </a:rPr>
              <a:t>I gave into Wall Street pressures.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700">
                <a:latin typeface="Aharoni" pitchFamily="2"/>
                <a:cs typeface="Aharoni" pitchFamily="2"/>
              </a:rPr>
              <a:t>I let Richard Scrushy intimidate me. I was a coward.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700">
                <a:latin typeface="Aharoni" pitchFamily="2"/>
                <a:cs typeface="Aharoni" pitchFamily="2"/>
              </a:rPr>
              <a:t>Like a fool, in the heat of the battle, I let myself believe we would do it only once.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700">
                <a:latin typeface="Aharoni" pitchFamily="2"/>
                <a:cs typeface="Aharoni" pitchFamily="2"/>
              </a:rPr>
              <a:t>Pressure to please everyone without concern for the long term problems the fraud would create.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en-US" sz="2700">
                <a:latin typeface="Aharoni" pitchFamily="2"/>
                <a:cs typeface="Aharoni" pitchFamily="2"/>
              </a:rPr>
              <a:t>In the beginning, I did not believe I would be caught.     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en-US" sz="2700">
              <a:latin typeface="Aharoni" pitchFamily="2"/>
              <a:cs typeface="Aharoni" pitchFamily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>
                <a:latin typeface="Aharoni" pitchFamily="2"/>
                <a:cs typeface="Aharoni" pitchFamily="2"/>
              </a:rPr>
              <a:t>Recent Quote by the Dean of the Harvard Business School.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2590796"/>
            <a:ext cx="8229600" cy="3535363"/>
          </a:xfrm>
        </p:spPr>
        <p:txBody>
          <a:bodyPr/>
          <a:lstStyle/>
          <a:p>
            <a:pPr lvl="0">
              <a:buNone/>
            </a:pPr>
            <a:r>
              <a:rPr lang="en-US">
                <a:latin typeface="Aharoni" pitchFamily="2"/>
                <a:cs typeface="Aharoni" pitchFamily="2"/>
              </a:rPr>
              <a:t>Character development is similar to the development of knowledge or wisdom-it is a lifelong process.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rushy-head-p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6396" y="457200"/>
            <a:ext cx="5943600" cy="60309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5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hangingPunct="1"/>
            <a:r>
              <a:rPr lang="en-US"/>
              <a:t>Richard M. Scrushy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4900">
                <a:latin typeface="Aharoni" pitchFamily="2"/>
                <a:cs typeface="Aharoni" pitchFamily="2"/>
              </a:rPr>
              <a:t/>
            </a:r>
            <a:br>
              <a:rPr lang="en-US" sz="4900">
                <a:latin typeface="Aharoni" pitchFamily="2"/>
                <a:cs typeface="Aharoni" pitchFamily="2"/>
              </a:rPr>
            </a:br>
            <a:r>
              <a:rPr lang="en-US" sz="4900">
                <a:latin typeface="Aharoni" pitchFamily="2"/>
                <a:cs typeface="Aharoni" pitchFamily="2"/>
              </a:rPr>
              <a:t>What is right is right, even if no one is doing it.</a:t>
            </a:r>
            <a:br>
              <a:rPr lang="en-US" sz="4900">
                <a:latin typeface="Aharoni" pitchFamily="2"/>
                <a:cs typeface="Aharoni" pitchFamily="2"/>
              </a:rPr>
            </a:br>
            <a:r>
              <a:rPr lang="en-US" sz="4900">
                <a:latin typeface="Aharoni" pitchFamily="2"/>
                <a:cs typeface="Aharoni" pitchFamily="2"/>
              </a:rPr>
              <a:t/>
            </a:r>
            <a:br>
              <a:rPr lang="en-US" sz="4900">
                <a:latin typeface="Aharoni" pitchFamily="2"/>
                <a:cs typeface="Aharoni" pitchFamily="2"/>
              </a:rPr>
            </a:br>
            <a:r>
              <a:rPr lang="en-US" sz="4900">
                <a:latin typeface="Aharoni" pitchFamily="2"/>
                <a:cs typeface="Aharoni" pitchFamily="2"/>
              </a:rPr>
              <a:t/>
            </a:r>
            <a:br>
              <a:rPr lang="en-US" sz="4900">
                <a:latin typeface="Aharoni" pitchFamily="2"/>
                <a:cs typeface="Aharoni" pitchFamily="2"/>
              </a:rPr>
            </a:br>
            <a:r>
              <a:rPr lang="en-US" sz="4900">
                <a:latin typeface="Aharoni" pitchFamily="2"/>
                <a:cs typeface="Aharoni" pitchFamily="2"/>
              </a:rPr>
              <a:t>What is wrong is wrong, even if everyone is doing it.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685800" y="3244336"/>
            <a:ext cx="7848596" cy="144655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00" b="0" i="0" u="none" strike="noStrike" kern="1200" cap="none" spc="0" baseline="0">
                <a:solidFill>
                  <a:srgbClr val="FFFFFF"/>
                </a:solidFill>
                <a:uFillTx/>
                <a:latin typeface="Aharoni" pitchFamily="2"/>
                <a:cs typeface="Aharoni" pitchFamily="2"/>
              </a:rPr>
              <a:t>ETHICS </a:t>
            </a: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haroni" pitchFamily="2"/>
                <a:cs typeface="Aharoni" pitchFamily="2"/>
              </a:rPr>
              <a:t> </a:t>
            </a:r>
            <a:r>
              <a:rPr lang="en-US" sz="8800" b="0" i="0" u="none" strike="noStrike" kern="1200" cap="none" spc="0" baseline="0">
                <a:solidFill>
                  <a:srgbClr val="FFFFFF"/>
                </a:solidFill>
                <a:uFillTx/>
                <a:latin typeface="Aharoni" pitchFamily="2"/>
                <a:cs typeface="Aharoni" pitchFamily="2"/>
              </a:rPr>
              <a:t>FIRST</a:t>
            </a:r>
            <a:endParaRPr lang="en-US" sz="8800" b="0" i="0" u="none" strike="noStrike" kern="1200" cap="none" spc="0" baseline="0">
              <a:solidFill>
                <a:srgbClr val="FFFFFF"/>
              </a:solidFill>
              <a:uFillTx/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902667"/>
              </p:ext>
            </p:extLst>
          </p:nvPr>
        </p:nvGraphicFramePr>
        <p:xfrm>
          <a:off x="1340476" y="2438400"/>
          <a:ext cx="6400800" cy="230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43570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KEYWORD</a:t>
                      </a:r>
                      <a:endParaRPr lang="en-US" dirty="0"/>
                    </a:p>
                  </a:txBody>
                  <a:tcPr/>
                </a:tc>
              </a:tr>
              <a:tr h="40249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a. 1986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298632</a:t>
                      </a:r>
                      <a:endParaRPr lang="en-US" dirty="0"/>
                    </a:p>
                  </a:txBody>
                  <a:tcPr/>
                </a:tc>
              </a:tr>
              <a:tr h="493936">
                <a:tc>
                  <a:txBody>
                    <a:bodyPr/>
                    <a:lstStyle/>
                    <a:p>
                      <a:r>
                        <a:rPr lang="en-US" dirty="0" smtClean="0"/>
                        <a:t>b. 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298639</a:t>
                      </a:r>
                      <a:endParaRPr lang="en-US" dirty="0"/>
                    </a:p>
                  </a:txBody>
                  <a:tcPr/>
                </a:tc>
              </a:tr>
              <a:tr h="496664">
                <a:tc>
                  <a:txBody>
                    <a:bodyPr/>
                    <a:lstStyle/>
                    <a:p>
                      <a:r>
                        <a:rPr lang="en-US" dirty="0" smtClean="0"/>
                        <a:t>c. 1996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298640</a:t>
                      </a:r>
                      <a:endParaRPr lang="en-US" dirty="0"/>
                    </a:p>
                  </a:txBody>
                  <a:tcPr/>
                </a:tc>
              </a:tr>
              <a:tr h="478696">
                <a:tc>
                  <a:txBody>
                    <a:bodyPr/>
                    <a:lstStyle/>
                    <a:p>
                      <a:r>
                        <a:rPr lang="en-US" dirty="0" smtClean="0"/>
                        <a:t>d. 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298641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457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 what year did the criminal fraud begin at HealthSouth?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7076" y="1676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Text </a:t>
            </a:r>
            <a:r>
              <a:rPr lang="en-US" dirty="0"/>
              <a:t>a KEYWORD to </a:t>
            </a:r>
            <a:r>
              <a:rPr lang="en-US" dirty="0" smtClean="0"/>
              <a:t>22333 or Submit </a:t>
            </a:r>
            <a:r>
              <a:rPr lang="en-US" dirty="0"/>
              <a:t>responses </a:t>
            </a:r>
            <a:r>
              <a:rPr lang="en-US" dirty="0" smtClean="0"/>
              <a:t>at PollEv.com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29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750185"/>
              </p:ext>
            </p:extLst>
          </p:nvPr>
        </p:nvGraphicFramePr>
        <p:xfrm>
          <a:off x="1340476" y="2438400"/>
          <a:ext cx="6400800" cy="2307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43570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KEYWORD</a:t>
                      </a:r>
                      <a:endParaRPr lang="en-US" dirty="0"/>
                    </a:p>
                  </a:txBody>
                  <a:tcPr/>
                </a:tc>
              </a:tr>
              <a:tr h="40249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a. opportunity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299141</a:t>
                      </a:r>
                      <a:endParaRPr lang="en-US" dirty="0"/>
                    </a:p>
                  </a:txBody>
                  <a:tcPr/>
                </a:tc>
              </a:tr>
              <a:tr h="493936">
                <a:tc>
                  <a:txBody>
                    <a:bodyPr/>
                    <a:lstStyle/>
                    <a:p>
                      <a:r>
                        <a:rPr lang="en-US" dirty="0" smtClean="0"/>
                        <a:t>b. rationalization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299143</a:t>
                      </a:r>
                      <a:endParaRPr lang="en-US" dirty="0"/>
                    </a:p>
                  </a:txBody>
                  <a:tcPr/>
                </a:tc>
              </a:tr>
              <a:tr h="496664">
                <a:tc>
                  <a:txBody>
                    <a:bodyPr/>
                    <a:lstStyle/>
                    <a:p>
                      <a:r>
                        <a:rPr lang="en-US" dirty="0" smtClean="0"/>
                        <a:t>c. motive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299144</a:t>
                      </a:r>
                      <a:endParaRPr lang="en-US" dirty="0"/>
                    </a:p>
                  </a:txBody>
                  <a:tcPr/>
                </a:tc>
              </a:tr>
              <a:tr h="478696">
                <a:tc>
                  <a:txBody>
                    <a:bodyPr/>
                    <a:lstStyle/>
                    <a:p>
                      <a:r>
                        <a:rPr lang="en-US" dirty="0" smtClean="0"/>
                        <a:t>d. lack</a:t>
                      </a:r>
                      <a:r>
                        <a:rPr lang="en-US" baseline="0" dirty="0" smtClean="0"/>
                        <a:t> of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299145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457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Which one of these is not part of the fraud triangle?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7076" y="1676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Text </a:t>
            </a:r>
            <a:r>
              <a:rPr lang="en-US" dirty="0"/>
              <a:t>a KEYWORD to </a:t>
            </a:r>
            <a:r>
              <a:rPr lang="en-US" dirty="0" smtClean="0"/>
              <a:t>22333 or Submit </a:t>
            </a:r>
            <a:r>
              <a:rPr lang="en-US" dirty="0"/>
              <a:t>responses </a:t>
            </a:r>
            <a:r>
              <a:rPr lang="en-US" dirty="0" smtClean="0"/>
              <a:t>at PollEv.com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03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878909"/>
              </p:ext>
            </p:extLst>
          </p:nvPr>
        </p:nvGraphicFramePr>
        <p:xfrm>
          <a:off x="1340476" y="2438400"/>
          <a:ext cx="6400800" cy="1972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43570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KEYWORD</a:t>
                      </a:r>
                      <a:endParaRPr lang="en-US" dirty="0"/>
                    </a:p>
                  </a:txBody>
                  <a:tcPr/>
                </a:tc>
              </a:tr>
              <a:tr h="40249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a. Enron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299166</a:t>
                      </a:r>
                      <a:endParaRPr lang="en-US" dirty="0"/>
                    </a:p>
                  </a:txBody>
                  <a:tcPr/>
                </a:tc>
              </a:tr>
              <a:tr h="493936">
                <a:tc>
                  <a:txBody>
                    <a:bodyPr/>
                    <a:lstStyle/>
                    <a:p>
                      <a:r>
                        <a:rPr lang="en-US" dirty="0" smtClean="0"/>
                        <a:t>b. Tyco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299167</a:t>
                      </a:r>
                      <a:endParaRPr lang="en-US" dirty="0"/>
                    </a:p>
                  </a:txBody>
                  <a:tcPr/>
                </a:tc>
              </a:tr>
              <a:tr h="496664">
                <a:tc>
                  <a:txBody>
                    <a:bodyPr/>
                    <a:lstStyle/>
                    <a:p>
                      <a:r>
                        <a:rPr lang="en-US" dirty="0" smtClean="0"/>
                        <a:t>c. HealthSouth</a:t>
                      </a:r>
                      <a:r>
                        <a:rPr lang="en-US" baseline="0" dirty="0" smtClean="0"/>
                        <a:t> (Richard Scrushy) or Bernie Madoff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</a:rPr>
                        <a:t>299169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457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first Sarbanes-Oxley trial was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7076" y="1676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Text </a:t>
            </a:r>
            <a:r>
              <a:rPr lang="en-US" dirty="0"/>
              <a:t>a KEYWORD to </a:t>
            </a:r>
            <a:r>
              <a:rPr lang="en-US" dirty="0" smtClean="0"/>
              <a:t>22333 or Submit </a:t>
            </a:r>
            <a:r>
              <a:rPr lang="en-US" dirty="0"/>
              <a:t>responses </a:t>
            </a:r>
            <a:r>
              <a:rPr lang="en-US" dirty="0" smtClean="0"/>
              <a:t>at PollEv.com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38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T cen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9528"/>
            <a:ext cx="9144000" cy="6838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6396" y="381003"/>
            <a:ext cx="5967410" cy="6308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09803" y="381003"/>
            <a:ext cx="4714875" cy="610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-background-fill-100dollarbill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66229" cy="6867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x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796" y="761996"/>
            <a:ext cx="3754434" cy="289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ms and dc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91196" y="533396"/>
            <a:ext cx="2863845" cy="3544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u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3001" y="3733796"/>
            <a:ext cx="3149595" cy="236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annibal Lecter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947" y="4724403"/>
            <a:ext cx="2471577" cy="1666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igerfiel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67" y="1295403"/>
            <a:ext cx="8121883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$100,000 coffee mu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13">
            <a:off x="2040048" y="779320"/>
            <a:ext cx="5749637" cy="4953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/>
          <p:cNvSpPr txBox="1"/>
          <p:nvPr/>
        </p:nvSpPr>
        <p:spPr>
          <a:xfrm>
            <a:off x="3429000" y="6172200"/>
            <a:ext cx="3200400" cy="4616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cs typeface="Arial"/>
              </a:rPr>
              <a:t>$100,000 Coffee Mug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722</Words>
  <Application>Microsoft Office PowerPoint</Application>
  <PresentationFormat>On-screen Show (4:3)</PresentationFormat>
  <Paragraphs>181</Paragraphs>
  <Slides>34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HEALTHSOUTH  FRAUD</vt:lpstr>
      <vt:lpstr>PowerPoint Presentation</vt:lpstr>
      <vt:lpstr>Richard M. Scrushy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Did the Auditors Miss It?</vt:lpstr>
      <vt:lpstr>Ripple Effects of Fraud</vt:lpstr>
      <vt:lpstr>Factors Contributing to Healthsouth Fraud</vt:lpstr>
      <vt:lpstr>Why did Aaron Beam take part in the fraud at Healthsouth?</vt:lpstr>
      <vt:lpstr>Recent Quote by the Dean of the Harvard Business School.</vt:lpstr>
      <vt:lpstr> What is right is right, even if no one is doing it.   What is wrong is wrong, even if everyone is doing it.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Aaron Beam and Weston Smith</dc:title>
  <dc:creator>Weston Smith</dc:creator>
  <cp:lastModifiedBy>Debra Curtis</cp:lastModifiedBy>
  <cp:revision>77</cp:revision>
  <dcterms:created xsi:type="dcterms:W3CDTF">2009-11-11T14:07:50Z</dcterms:created>
  <dcterms:modified xsi:type="dcterms:W3CDTF">2014-05-13T19:35:20Z</dcterms:modified>
</cp:coreProperties>
</file>