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3" r:id="rId2"/>
    <p:sldMasterId id="2147483685" r:id="rId3"/>
    <p:sldMasterId id="2147483689" r:id="rId4"/>
  </p:sldMasterIdLst>
  <p:notesMasterIdLst>
    <p:notesMasterId r:id="rId27"/>
  </p:notesMasterIdLst>
  <p:handoutMasterIdLst>
    <p:handoutMasterId r:id="rId28"/>
  </p:handoutMasterIdLst>
  <p:sldIdLst>
    <p:sldId id="256" r:id="rId5"/>
    <p:sldId id="263" r:id="rId6"/>
    <p:sldId id="301" r:id="rId7"/>
    <p:sldId id="285" r:id="rId8"/>
    <p:sldId id="307" r:id="rId9"/>
    <p:sldId id="312" r:id="rId10"/>
    <p:sldId id="303" r:id="rId11"/>
    <p:sldId id="306" r:id="rId12"/>
    <p:sldId id="308" r:id="rId13"/>
    <p:sldId id="311" r:id="rId14"/>
    <p:sldId id="300" r:id="rId15"/>
    <p:sldId id="317" r:id="rId16"/>
    <p:sldId id="314" r:id="rId17"/>
    <p:sldId id="302" r:id="rId18"/>
    <p:sldId id="291" r:id="rId19"/>
    <p:sldId id="287" r:id="rId20"/>
    <p:sldId id="292" r:id="rId21"/>
    <p:sldId id="297" r:id="rId22"/>
    <p:sldId id="290" r:id="rId23"/>
    <p:sldId id="296" r:id="rId24"/>
    <p:sldId id="316" r:id="rId25"/>
    <p:sldId id="260" r:id="rId2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ck, Cameron Rainford" initials="HCR" lastIdx="5" clrIdx="0"/>
  <p:cmAuthor id="1" name="Guess, Andrea Bentley" initials="GA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38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83237" autoAdjust="0"/>
  </p:normalViewPr>
  <p:slideViewPr>
    <p:cSldViewPr snapToGrid="0" snapToObjects="1">
      <p:cViewPr>
        <p:scale>
          <a:sx n="60" d="100"/>
          <a:sy n="60" d="100"/>
        </p:scale>
        <p:origin x="-1536" y="-874"/>
      </p:cViewPr>
      <p:guideLst>
        <p:guide orient="horz" pos="1620"/>
        <p:guide pos="2880"/>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p:cViewPr>
        <p:scale>
          <a:sx n="50" d="100"/>
          <a:sy n="50" d="100"/>
        </p:scale>
        <p:origin x="-2803" y="-39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Regulatory Resources</a:t>
            </a:r>
          </a:p>
        </c:rich>
      </c:tx>
      <c:layout/>
      <c:overlay val="0"/>
    </c:title>
    <c:autoTitleDeleted val="0"/>
    <c:plotArea>
      <c:layout/>
      <c:areaChart>
        <c:grouping val="stacked"/>
        <c:varyColors val="0"/>
        <c:ser>
          <c:idx val="0"/>
          <c:order val="0"/>
          <c:tx>
            <c:strRef>
              <c:f>Sheet1!$B$1</c:f>
              <c:strCache>
                <c:ptCount val="1"/>
                <c:pt idx="0">
                  <c:v>Regulatory Staff</c:v>
                </c:pt>
              </c:strCache>
            </c:strRef>
          </c:tx>
          <c:spPr>
            <a:solidFill>
              <a:srgbClr val="002060"/>
            </a:solidFill>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Sheet1!$B$2:$B$29</c:f>
              <c:numCache>
                <c:formatCode>General</c:formatCode>
                <c:ptCount val="28"/>
                <c:pt idx="0">
                  <c:v>10</c:v>
                </c:pt>
                <c:pt idx="1">
                  <c:v>10</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4</c:v>
                </c:pt>
                <c:pt idx="18">
                  <c:v>4</c:v>
                </c:pt>
                <c:pt idx="19">
                  <c:v>4</c:v>
                </c:pt>
                <c:pt idx="20">
                  <c:v>4</c:v>
                </c:pt>
                <c:pt idx="21">
                  <c:v>6</c:v>
                </c:pt>
                <c:pt idx="22">
                  <c:v>6</c:v>
                </c:pt>
                <c:pt idx="23">
                  <c:v>6</c:v>
                </c:pt>
                <c:pt idx="24">
                  <c:v>6</c:v>
                </c:pt>
                <c:pt idx="25">
                  <c:v>6</c:v>
                </c:pt>
                <c:pt idx="26">
                  <c:v>10</c:v>
                </c:pt>
                <c:pt idx="27">
                  <c:v>10</c:v>
                </c:pt>
              </c:numCache>
            </c:numRef>
          </c:val>
        </c:ser>
        <c:ser>
          <c:idx val="1"/>
          <c:order val="1"/>
          <c:tx>
            <c:strRef>
              <c:f>Sheet1!$C$1</c:f>
              <c:strCache>
                <c:ptCount val="1"/>
                <c:pt idx="0">
                  <c:v>Field Accountants/Regulatory Analysts</c:v>
                </c:pt>
              </c:strCache>
            </c:strRef>
          </c:tx>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Sheet1!$C$2:$C$29</c:f>
              <c:numCache>
                <c:formatCode>General</c:formatCode>
                <c:ptCount val="28"/>
                <c:pt idx="0">
                  <c:v>20</c:v>
                </c:pt>
                <c:pt idx="1">
                  <c:v>20</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6</c:v>
                </c:pt>
                <c:pt idx="18">
                  <c:v>6</c:v>
                </c:pt>
                <c:pt idx="19">
                  <c:v>6</c:v>
                </c:pt>
                <c:pt idx="20">
                  <c:v>6</c:v>
                </c:pt>
                <c:pt idx="21">
                  <c:v>17</c:v>
                </c:pt>
                <c:pt idx="22">
                  <c:v>17</c:v>
                </c:pt>
                <c:pt idx="23">
                  <c:v>17</c:v>
                </c:pt>
                <c:pt idx="24">
                  <c:v>17</c:v>
                </c:pt>
                <c:pt idx="25">
                  <c:v>17</c:v>
                </c:pt>
                <c:pt idx="26">
                  <c:v>19</c:v>
                </c:pt>
                <c:pt idx="27">
                  <c:v>19</c:v>
                </c:pt>
              </c:numCache>
            </c:numRef>
          </c:val>
        </c:ser>
        <c:ser>
          <c:idx val="2"/>
          <c:order val="2"/>
          <c:tx>
            <c:strRef>
              <c:f>Sheet1!$D$1</c:f>
              <c:strCache>
                <c:ptCount val="1"/>
                <c:pt idx="0">
                  <c:v>Distributor Compliance</c:v>
                </c:pt>
              </c:strCache>
            </c:strRef>
          </c:tx>
          <c:spPr>
            <a:solidFill>
              <a:schemeClr val="bg1">
                <a:lumMod val="65000"/>
              </a:schemeClr>
            </a:solidFill>
          </c:spPr>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Sheet1!$D$2:$D$29</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20</c:v>
                </c:pt>
                <c:pt idx="22">
                  <c:v>20</c:v>
                </c:pt>
                <c:pt idx="23">
                  <c:v>6</c:v>
                </c:pt>
                <c:pt idx="24">
                  <c:v>6</c:v>
                </c:pt>
                <c:pt idx="25">
                  <c:v>6</c:v>
                </c:pt>
                <c:pt idx="26">
                  <c:v>0</c:v>
                </c:pt>
                <c:pt idx="27">
                  <c:v>0</c:v>
                </c:pt>
              </c:numCache>
            </c:numRef>
          </c:val>
        </c:ser>
        <c:dLbls>
          <c:showLegendKey val="0"/>
          <c:showVal val="0"/>
          <c:showCatName val="0"/>
          <c:showSerName val="0"/>
          <c:showPercent val="0"/>
          <c:showBubbleSize val="0"/>
        </c:dLbls>
        <c:axId val="39258368"/>
        <c:axId val="39268352"/>
      </c:areaChart>
      <c:catAx>
        <c:axId val="39258368"/>
        <c:scaling>
          <c:orientation val="minMax"/>
        </c:scaling>
        <c:delete val="1"/>
        <c:axPos val="b"/>
        <c:numFmt formatCode="General" sourceLinked="1"/>
        <c:majorTickMark val="out"/>
        <c:minorTickMark val="none"/>
        <c:tickLblPos val="nextTo"/>
        <c:crossAx val="39268352"/>
        <c:crosses val="autoZero"/>
        <c:auto val="1"/>
        <c:lblAlgn val="ctr"/>
        <c:lblOffset val="100"/>
        <c:noMultiLvlLbl val="0"/>
      </c:catAx>
      <c:valAx>
        <c:axId val="39268352"/>
        <c:scaling>
          <c:orientation val="minMax"/>
        </c:scaling>
        <c:delete val="0"/>
        <c:axPos val="l"/>
        <c:title>
          <c:tx>
            <c:rich>
              <a:bodyPr rot="-5400000" vert="horz"/>
              <a:lstStyle/>
              <a:p>
                <a:pPr>
                  <a:defRPr sz="1100" b="1"/>
                </a:pPr>
                <a:r>
                  <a:rPr lang="en-US" sz="1100" b="1" dirty="0" smtClean="0"/>
                  <a:t>Number</a:t>
                </a:r>
                <a:r>
                  <a:rPr lang="en-US" sz="1100" b="1" baseline="0" dirty="0" smtClean="0"/>
                  <a:t> of Staff</a:t>
                </a:r>
                <a:endParaRPr lang="en-US" sz="1100" b="1" dirty="0"/>
              </a:p>
            </c:rich>
          </c:tx>
          <c:layout/>
          <c:overlay val="0"/>
          <c:spPr>
            <a:ln>
              <a:noFill/>
            </a:ln>
          </c:spPr>
        </c:title>
        <c:numFmt formatCode="General" sourceLinked="1"/>
        <c:majorTickMark val="out"/>
        <c:minorTickMark val="none"/>
        <c:tickLblPos val="nextTo"/>
        <c:crossAx val="39258368"/>
        <c:crosses val="autoZero"/>
        <c:crossBetween val="midCat"/>
      </c:valAx>
    </c:plotArea>
    <c:legend>
      <c:legendPos val="t"/>
      <c:layout/>
      <c:overlay val="0"/>
      <c:spPr>
        <a:ln w="9525"/>
      </c:spPr>
    </c:legend>
    <c:plotVisOnly val="1"/>
    <c:dispBlanksAs val="zero"/>
    <c:showDLblsOverMax val="0"/>
  </c:chart>
  <c:spPr>
    <a:solidFill>
      <a:schemeClr val="bg1"/>
    </a:solidFill>
    <a:ln w="9525" cap="flat" cmpd="sng" algn="ctr">
      <a:noFill/>
      <a:prstDash val="solid"/>
    </a:ln>
    <a:effectLst/>
  </c:spPr>
  <c:txPr>
    <a:bodyPr/>
    <a:lstStyle/>
    <a:p>
      <a:pPr>
        <a:defRPr>
          <a:solidFill>
            <a:schemeClr val="dk1"/>
          </a:solidFill>
          <a:latin typeface="Arial" panose="020B0604020202020204" pitchFamily="34" charset="0"/>
          <a:ea typeface="+mn-ea"/>
          <a:cs typeface="Arial" panose="020B060402020202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92EC4-4AEA-44D7-B942-3C1B7E169E18}" type="doc">
      <dgm:prSet loTypeId="urn:microsoft.com/office/officeart/2005/8/layout/hChevron3" loCatId="process" qsTypeId="urn:microsoft.com/office/officeart/2005/8/quickstyle/simple1" qsCatId="simple" csTypeId="urn:microsoft.com/office/officeart/2005/8/colors/accent0_3" csCatId="mainScheme" phldr="1"/>
      <dgm:spPr/>
    </dgm:pt>
    <dgm:pt modelId="{332E59E9-9ACB-4D87-BCA0-DFF18351640E}">
      <dgm:prSet phldrT="[Text]" custT="1"/>
      <dgm:spPr/>
      <dgm:t>
        <a:bodyPr/>
        <a:lstStyle/>
        <a:p>
          <a:r>
            <a:rPr lang="en-US" sz="1200" b="1" dirty="0" smtClean="0">
              <a:latin typeface="Arial Narrow" panose="020B0606020202030204" pitchFamily="34" charset="0"/>
              <a:ea typeface="Tahoma" panose="020B0604030504040204" pitchFamily="34" charset="0"/>
              <a:cs typeface="Tahoma" panose="020B0604030504040204" pitchFamily="34" charset="0"/>
            </a:rPr>
            <a:t>June 4-15</a:t>
          </a:r>
          <a:endParaRPr lang="en-US" sz="1200" b="1" dirty="0">
            <a:latin typeface="Arial Narrow" panose="020B0606020202030204" pitchFamily="34" charset="0"/>
            <a:ea typeface="Tahoma" panose="020B0604030504040204" pitchFamily="34" charset="0"/>
            <a:cs typeface="Tahoma" panose="020B0604030504040204" pitchFamily="34" charset="0"/>
          </a:endParaRPr>
        </a:p>
      </dgm:t>
    </dgm:pt>
    <dgm:pt modelId="{381E40F0-C002-435A-8EE9-CDD82AB03016}" type="parTrans" cxnId="{6FFEDAEE-D548-4F12-8308-0D79B79985B3}">
      <dgm:prSet/>
      <dgm:spPr/>
      <dgm:t>
        <a:bodyPr/>
        <a:lstStyle/>
        <a:p>
          <a:endParaRPr lang="en-US" sz="1200" b="1">
            <a:latin typeface="Arial Narrow" panose="020B0606020202030204" pitchFamily="34" charset="0"/>
            <a:ea typeface="Tahoma" panose="020B0604030504040204" pitchFamily="34" charset="0"/>
            <a:cs typeface="Tahoma" panose="020B0604030504040204" pitchFamily="34" charset="0"/>
          </a:endParaRPr>
        </a:p>
      </dgm:t>
    </dgm:pt>
    <dgm:pt modelId="{F433F4B9-1B26-4DA4-9D37-C6DAAC9B1C38}" type="sibTrans" cxnId="{6FFEDAEE-D548-4F12-8308-0D79B79985B3}">
      <dgm:prSet/>
      <dgm:spPr/>
      <dgm:t>
        <a:bodyPr/>
        <a:lstStyle/>
        <a:p>
          <a:endParaRPr lang="en-US" sz="1200" b="1">
            <a:latin typeface="Arial Narrow" panose="020B0606020202030204" pitchFamily="34" charset="0"/>
            <a:ea typeface="Tahoma" panose="020B0604030504040204" pitchFamily="34" charset="0"/>
            <a:cs typeface="Tahoma" panose="020B0604030504040204" pitchFamily="34" charset="0"/>
          </a:endParaRPr>
        </a:p>
      </dgm:t>
    </dgm:pt>
    <dgm:pt modelId="{F224AEF4-89A8-40A5-B0E9-23E090B50DA6}">
      <dgm:prSet phldrT="[Text]" custT="1"/>
      <dgm:spPr/>
      <dgm:t>
        <a:bodyPr/>
        <a:lstStyle/>
        <a:p>
          <a:r>
            <a:rPr lang="en-US" sz="1200" b="1" dirty="0" smtClean="0">
              <a:latin typeface="Arial Narrow" panose="020B0606020202030204" pitchFamily="34" charset="0"/>
              <a:ea typeface="Tahoma" panose="020B0604030504040204" pitchFamily="34" charset="0"/>
              <a:cs typeface="Tahoma" panose="020B0604030504040204" pitchFamily="34" charset="0"/>
            </a:rPr>
            <a:t>FY19</a:t>
          </a:r>
          <a:endParaRPr lang="en-US" sz="1200" b="1" dirty="0">
            <a:latin typeface="Arial Narrow" panose="020B0606020202030204" pitchFamily="34" charset="0"/>
            <a:ea typeface="Tahoma" panose="020B0604030504040204" pitchFamily="34" charset="0"/>
            <a:cs typeface="Tahoma" panose="020B0604030504040204" pitchFamily="34" charset="0"/>
          </a:endParaRPr>
        </a:p>
      </dgm:t>
    </dgm:pt>
    <dgm:pt modelId="{CC01B863-E47C-411D-89E2-03C2FABFC7EC}" type="parTrans" cxnId="{5F6CC28C-E1E5-4C53-AA7F-20892948BBFE}">
      <dgm:prSet/>
      <dgm:spPr/>
      <dgm:t>
        <a:bodyPr/>
        <a:lstStyle/>
        <a:p>
          <a:endParaRPr lang="en-US" sz="1200" b="1">
            <a:latin typeface="Arial Narrow" panose="020B0606020202030204" pitchFamily="34" charset="0"/>
            <a:ea typeface="Tahoma" panose="020B0604030504040204" pitchFamily="34" charset="0"/>
            <a:cs typeface="Tahoma" panose="020B0604030504040204" pitchFamily="34" charset="0"/>
          </a:endParaRPr>
        </a:p>
      </dgm:t>
    </dgm:pt>
    <dgm:pt modelId="{76C798EE-54DE-4556-9C4A-9E6A517F60AB}" type="sibTrans" cxnId="{5F6CC28C-E1E5-4C53-AA7F-20892948BBFE}">
      <dgm:prSet/>
      <dgm:spPr/>
      <dgm:t>
        <a:bodyPr/>
        <a:lstStyle/>
        <a:p>
          <a:endParaRPr lang="en-US" sz="1200" b="1">
            <a:latin typeface="Arial Narrow" panose="020B0606020202030204" pitchFamily="34" charset="0"/>
            <a:ea typeface="Tahoma" panose="020B0604030504040204" pitchFamily="34" charset="0"/>
            <a:cs typeface="Tahoma" panose="020B0604030504040204" pitchFamily="34" charset="0"/>
          </a:endParaRPr>
        </a:p>
      </dgm:t>
    </dgm:pt>
    <dgm:pt modelId="{3C36CDB4-8C54-44F0-8CE0-9C844309EDF6}">
      <dgm:prSet phldrT="[Text]" custT="1"/>
      <dgm:spPr/>
      <dgm:t>
        <a:bodyPr/>
        <a:lstStyle/>
        <a:p>
          <a:r>
            <a:rPr lang="en-US" sz="1200" b="1" dirty="0" smtClean="0">
              <a:latin typeface="Arial Narrow" panose="020B0606020202030204" pitchFamily="34" charset="0"/>
              <a:ea typeface="Tahoma" panose="020B0604030504040204" pitchFamily="34" charset="0"/>
              <a:cs typeface="Tahoma" panose="020B0604030504040204" pitchFamily="34" charset="0"/>
            </a:rPr>
            <a:t>September 15</a:t>
          </a:r>
          <a:endParaRPr lang="en-US" sz="1200" b="1" dirty="0">
            <a:latin typeface="Arial Narrow" panose="020B0606020202030204" pitchFamily="34" charset="0"/>
            <a:ea typeface="Tahoma" panose="020B0604030504040204" pitchFamily="34" charset="0"/>
            <a:cs typeface="Tahoma" panose="020B0604030504040204" pitchFamily="34" charset="0"/>
          </a:endParaRPr>
        </a:p>
      </dgm:t>
    </dgm:pt>
    <dgm:pt modelId="{A98C1CCD-52A7-44A9-BE5A-36B245573C9A}" type="sibTrans" cxnId="{D8D153B0-EAD4-46F5-ABB8-52373FAE09EF}">
      <dgm:prSet/>
      <dgm:spPr/>
      <dgm:t>
        <a:bodyPr/>
        <a:lstStyle/>
        <a:p>
          <a:endParaRPr lang="en-US" sz="1200" b="1">
            <a:latin typeface="Arial Narrow" panose="020B0606020202030204" pitchFamily="34" charset="0"/>
            <a:ea typeface="Tahoma" panose="020B0604030504040204" pitchFamily="34" charset="0"/>
            <a:cs typeface="Tahoma" panose="020B0604030504040204" pitchFamily="34" charset="0"/>
          </a:endParaRPr>
        </a:p>
      </dgm:t>
    </dgm:pt>
    <dgm:pt modelId="{3DA00683-E1E5-4653-9D31-FC3D72255BF2}" type="parTrans" cxnId="{D8D153B0-EAD4-46F5-ABB8-52373FAE09EF}">
      <dgm:prSet/>
      <dgm:spPr/>
      <dgm:t>
        <a:bodyPr/>
        <a:lstStyle/>
        <a:p>
          <a:endParaRPr lang="en-US" sz="1200" b="1">
            <a:latin typeface="Arial Narrow" panose="020B0606020202030204" pitchFamily="34" charset="0"/>
            <a:ea typeface="Tahoma" panose="020B0604030504040204" pitchFamily="34" charset="0"/>
            <a:cs typeface="Tahoma" panose="020B0604030504040204" pitchFamily="34" charset="0"/>
          </a:endParaRPr>
        </a:p>
      </dgm:t>
    </dgm:pt>
    <dgm:pt modelId="{11791636-A821-4800-B1F9-EDA9DE829269}">
      <dgm:prSet phldrT="[Text]" custT="1"/>
      <dgm:spPr/>
      <dgm:t>
        <a:bodyPr/>
        <a:lstStyle/>
        <a:p>
          <a:r>
            <a:rPr lang="en-US" sz="1200" b="1" dirty="0" smtClean="0">
              <a:latin typeface="Arial Narrow" panose="020B0606020202030204" pitchFamily="34" charset="0"/>
              <a:ea typeface="Tahoma" panose="020B0604030504040204" pitchFamily="34" charset="0"/>
              <a:cs typeface="Tahoma" panose="020B0604030504040204" pitchFamily="34" charset="0"/>
            </a:rPr>
            <a:t>August 15</a:t>
          </a:r>
          <a:endParaRPr lang="en-US" sz="1200" b="1" dirty="0">
            <a:latin typeface="Arial Narrow" panose="020B0606020202030204" pitchFamily="34" charset="0"/>
            <a:ea typeface="Tahoma" panose="020B0604030504040204" pitchFamily="34" charset="0"/>
            <a:cs typeface="Tahoma" panose="020B0604030504040204" pitchFamily="34" charset="0"/>
          </a:endParaRPr>
        </a:p>
      </dgm:t>
    </dgm:pt>
    <dgm:pt modelId="{5D8BA094-8339-4812-BEF7-C95AED3E6832}" type="parTrans" cxnId="{EDBDDC1B-68E3-493B-8D2B-9C0A2C14C9A6}">
      <dgm:prSet/>
      <dgm:spPr/>
      <dgm:t>
        <a:bodyPr/>
        <a:lstStyle/>
        <a:p>
          <a:endParaRPr lang="en-US" sz="1200" b="1"/>
        </a:p>
      </dgm:t>
    </dgm:pt>
    <dgm:pt modelId="{21820B59-E496-49BF-AB5B-6F5BD20D6705}" type="sibTrans" cxnId="{EDBDDC1B-68E3-493B-8D2B-9C0A2C14C9A6}">
      <dgm:prSet/>
      <dgm:spPr/>
      <dgm:t>
        <a:bodyPr/>
        <a:lstStyle/>
        <a:p>
          <a:endParaRPr lang="en-US" sz="1200" b="1"/>
        </a:p>
      </dgm:t>
    </dgm:pt>
    <dgm:pt modelId="{B47721BC-9269-4345-8D8A-D2D032AD3238}">
      <dgm:prSet phldrT="[Text]" custT="1"/>
      <dgm:spPr/>
      <dgm:t>
        <a:bodyPr/>
        <a:lstStyle/>
        <a:p>
          <a:r>
            <a:rPr lang="en-US" sz="1200" b="1" dirty="0" smtClean="0">
              <a:latin typeface="Arial Narrow" panose="020B0606020202030204" pitchFamily="34" charset="0"/>
              <a:ea typeface="Tahoma" panose="020B0604030504040204" pitchFamily="34" charset="0"/>
              <a:cs typeface="Tahoma" panose="020B0604030504040204" pitchFamily="34" charset="0"/>
            </a:rPr>
            <a:t>July</a:t>
          </a:r>
          <a:endParaRPr lang="en-US" sz="1200" b="1" dirty="0">
            <a:latin typeface="Arial Narrow" panose="020B0606020202030204" pitchFamily="34" charset="0"/>
            <a:ea typeface="Tahoma" panose="020B0604030504040204" pitchFamily="34" charset="0"/>
            <a:cs typeface="Tahoma" panose="020B0604030504040204" pitchFamily="34" charset="0"/>
          </a:endParaRPr>
        </a:p>
      </dgm:t>
    </dgm:pt>
    <dgm:pt modelId="{1113A73D-EA41-4C57-8643-3FEB39C4F592}" type="parTrans" cxnId="{14D979C1-F1FB-419B-9FA6-7D68696417A0}">
      <dgm:prSet/>
      <dgm:spPr/>
      <dgm:t>
        <a:bodyPr/>
        <a:lstStyle/>
        <a:p>
          <a:endParaRPr lang="en-US" sz="1200" b="1"/>
        </a:p>
      </dgm:t>
    </dgm:pt>
    <dgm:pt modelId="{69D41249-B3B1-41C6-A735-160598742B8B}" type="sibTrans" cxnId="{14D979C1-F1FB-419B-9FA6-7D68696417A0}">
      <dgm:prSet/>
      <dgm:spPr/>
      <dgm:t>
        <a:bodyPr/>
        <a:lstStyle/>
        <a:p>
          <a:endParaRPr lang="en-US" sz="1200" b="1"/>
        </a:p>
      </dgm:t>
    </dgm:pt>
    <dgm:pt modelId="{41114F09-5FAC-48BE-9463-E77FB5AAD94E}">
      <dgm:prSet phldrT="[Text]" custT="1"/>
      <dgm:spPr/>
      <dgm:t>
        <a:bodyPr/>
        <a:lstStyle/>
        <a:p>
          <a:r>
            <a:rPr lang="en-US" sz="1200" b="1" dirty="0" smtClean="0">
              <a:latin typeface="Arial Narrow" panose="020B0606020202030204" pitchFamily="34" charset="0"/>
              <a:ea typeface="Tahoma" panose="020B0604030504040204" pitchFamily="34" charset="0"/>
              <a:cs typeface="Tahoma" panose="020B0604030504040204" pitchFamily="34" charset="0"/>
            </a:rPr>
            <a:t>August 30</a:t>
          </a:r>
          <a:endParaRPr lang="en-US" sz="1200" b="1" dirty="0">
            <a:latin typeface="Arial Narrow" panose="020B0606020202030204" pitchFamily="34" charset="0"/>
            <a:ea typeface="Tahoma" panose="020B0604030504040204" pitchFamily="34" charset="0"/>
            <a:cs typeface="Tahoma" panose="020B0604030504040204" pitchFamily="34" charset="0"/>
          </a:endParaRPr>
        </a:p>
      </dgm:t>
    </dgm:pt>
    <dgm:pt modelId="{B080E2D2-ACF6-4215-8F09-7B1156146895}" type="parTrans" cxnId="{AE4C53E5-9445-4967-BCF5-2EC444BF0129}">
      <dgm:prSet/>
      <dgm:spPr/>
      <dgm:t>
        <a:bodyPr/>
        <a:lstStyle/>
        <a:p>
          <a:endParaRPr lang="en-US" sz="1200" b="1"/>
        </a:p>
      </dgm:t>
    </dgm:pt>
    <dgm:pt modelId="{91BBBFF2-643A-47FB-830D-DEC79F9A1DF9}" type="sibTrans" cxnId="{AE4C53E5-9445-4967-BCF5-2EC444BF0129}">
      <dgm:prSet/>
      <dgm:spPr/>
      <dgm:t>
        <a:bodyPr/>
        <a:lstStyle/>
        <a:p>
          <a:endParaRPr lang="en-US" sz="1200" b="1"/>
        </a:p>
      </dgm:t>
    </dgm:pt>
    <dgm:pt modelId="{798F5763-83AF-4B83-95E3-988C76CB29E0}" type="pres">
      <dgm:prSet presAssocID="{A2092EC4-4AEA-44D7-B942-3C1B7E169E18}" presName="Name0" presStyleCnt="0">
        <dgm:presLayoutVars>
          <dgm:dir/>
          <dgm:resizeHandles val="exact"/>
        </dgm:presLayoutVars>
      </dgm:prSet>
      <dgm:spPr/>
    </dgm:pt>
    <dgm:pt modelId="{D516DA4D-447E-44C3-AE1D-29B92AD56EDD}" type="pres">
      <dgm:prSet presAssocID="{332E59E9-9ACB-4D87-BCA0-DFF18351640E}" presName="parTxOnly" presStyleLbl="node1" presStyleIdx="0" presStyleCnt="6">
        <dgm:presLayoutVars>
          <dgm:bulletEnabled val="1"/>
        </dgm:presLayoutVars>
      </dgm:prSet>
      <dgm:spPr/>
      <dgm:t>
        <a:bodyPr/>
        <a:lstStyle/>
        <a:p>
          <a:endParaRPr lang="en-US"/>
        </a:p>
      </dgm:t>
    </dgm:pt>
    <dgm:pt modelId="{44DAF01E-BC2A-499D-9A11-CF1654616232}" type="pres">
      <dgm:prSet presAssocID="{F433F4B9-1B26-4DA4-9D37-C6DAAC9B1C38}" presName="parSpace" presStyleCnt="0"/>
      <dgm:spPr/>
    </dgm:pt>
    <dgm:pt modelId="{B9038A2A-BB8A-4B48-89CF-D9BC6C87336D}" type="pres">
      <dgm:prSet presAssocID="{B47721BC-9269-4345-8D8A-D2D032AD3238}" presName="parTxOnly" presStyleLbl="node1" presStyleIdx="1" presStyleCnt="6" custLinFactNeighborY="-61">
        <dgm:presLayoutVars>
          <dgm:bulletEnabled val="1"/>
        </dgm:presLayoutVars>
      </dgm:prSet>
      <dgm:spPr/>
      <dgm:t>
        <a:bodyPr/>
        <a:lstStyle/>
        <a:p>
          <a:endParaRPr lang="en-US"/>
        </a:p>
      </dgm:t>
    </dgm:pt>
    <dgm:pt modelId="{5D228EC7-1046-48A1-A8EB-6ADEF62AD2FE}" type="pres">
      <dgm:prSet presAssocID="{69D41249-B3B1-41C6-A735-160598742B8B}" presName="parSpace" presStyleCnt="0"/>
      <dgm:spPr/>
    </dgm:pt>
    <dgm:pt modelId="{7EB8C696-A64A-4CFC-9BCC-59F2060E4757}" type="pres">
      <dgm:prSet presAssocID="{11791636-A821-4800-B1F9-EDA9DE829269}" presName="parTxOnly" presStyleLbl="node1" presStyleIdx="2" presStyleCnt="6">
        <dgm:presLayoutVars>
          <dgm:bulletEnabled val="1"/>
        </dgm:presLayoutVars>
      </dgm:prSet>
      <dgm:spPr/>
      <dgm:t>
        <a:bodyPr/>
        <a:lstStyle/>
        <a:p>
          <a:endParaRPr lang="en-US"/>
        </a:p>
      </dgm:t>
    </dgm:pt>
    <dgm:pt modelId="{B5F9E22D-0100-4A8F-B904-357DDDC17CCA}" type="pres">
      <dgm:prSet presAssocID="{21820B59-E496-49BF-AB5B-6F5BD20D6705}" presName="parSpace" presStyleCnt="0"/>
      <dgm:spPr/>
    </dgm:pt>
    <dgm:pt modelId="{08DACE37-091B-4DDC-8681-8FCF28DCE5BA}" type="pres">
      <dgm:prSet presAssocID="{41114F09-5FAC-48BE-9463-E77FB5AAD94E}" presName="parTxOnly" presStyleLbl="node1" presStyleIdx="3" presStyleCnt="6">
        <dgm:presLayoutVars>
          <dgm:bulletEnabled val="1"/>
        </dgm:presLayoutVars>
      </dgm:prSet>
      <dgm:spPr/>
      <dgm:t>
        <a:bodyPr/>
        <a:lstStyle/>
        <a:p>
          <a:endParaRPr lang="en-US"/>
        </a:p>
      </dgm:t>
    </dgm:pt>
    <dgm:pt modelId="{5EDD2E5A-EA41-408E-8167-C7F768D69C7C}" type="pres">
      <dgm:prSet presAssocID="{91BBBFF2-643A-47FB-830D-DEC79F9A1DF9}" presName="parSpace" presStyleCnt="0"/>
      <dgm:spPr/>
    </dgm:pt>
    <dgm:pt modelId="{D738F094-43DB-4646-96FB-7729E945387D}" type="pres">
      <dgm:prSet presAssocID="{3C36CDB4-8C54-44F0-8CE0-9C844309EDF6}" presName="parTxOnly" presStyleLbl="node1" presStyleIdx="4" presStyleCnt="6">
        <dgm:presLayoutVars>
          <dgm:bulletEnabled val="1"/>
        </dgm:presLayoutVars>
      </dgm:prSet>
      <dgm:spPr/>
      <dgm:t>
        <a:bodyPr/>
        <a:lstStyle/>
        <a:p>
          <a:endParaRPr lang="en-US"/>
        </a:p>
      </dgm:t>
    </dgm:pt>
    <dgm:pt modelId="{FE1D07FA-2F4C-46F6-B147-65ABBF2B6675}" type="pres">
      <dgm:prSet presAssocID="{A98C1CCD-52A7-44A9-BE5A-36B245573C9A}" presName="parSpace" presStyleCnt="0"/>
      <dgm:spPr/>
    </dgm:pt>
    <dgm:pt modelId="{FF259D9D-2E17-42D1-8132-600AD6FA099D}" type="pres">
      <dgm:prSet presAssocID="{F224AEF4-89A8-40A5-B0E9-23E090B50DA6}" presName="parTxOnly" presStyleLbl="node1" presStyleIdx="5" presStyleCnt="6">
        <dgm:presLayoutVars>
          <dgm:bulletEnabled val="1"/>
        </dgm:presLayoutVars>
      </dgm:prSet>
      <dgm:spPr/>
      <dgm:t>
        <a:bodyPr/>
        <a:lstStyle/>
        <a:p>
          <a:endParaRPr lang="en-US"/>
        </a:p>
      </dgm:t>
    </dgm:pt>
  </dgm:ptLst>
  <dgm:cxnLst>
    <dgm:cxn modelId="{20EA3D85-18E1-4A0D-8E53-076AAA790935}" type="presOf" srcId="{332E59E9-9ACB-4D87-BCA0-DFF18351640E}" destId="{D516DA4D-447E-44C3-AE1D-29B92AD56EDD}" srcOrd="0" destOrd="0" presId="urn:microsoft.com/office/officeart/2005/8/layout/hChevron3"/>
    <dgm:cxn modelId="{AE4C53E5-9445-4967-BCF5-2EC444BF0129}" srcId="{A2092EC4-4AEA-44D7-B942-3C1B7E169E18}" destId="{41114F09-5FAC-48BE-9463-E77FB5AAD94E}" srcOrd="3" destOrd="0" parTransId="{B080E2D2-ACF6-4215-8F09-7B1156146895}" sibTransId="{91BBBFF2-643A-47FB-830D-DEC79F9A1DF9}"/>
    <dgm:cxn modelId="{BC381B8B-59BB-41F8-99E8-74F295E7CDA6}" type="presOf" srcId="{A2092EC4-4AEA-44D7-B942-3C1B7E169E18}" destId="{798F5763-83AF-4B83-95E3-988C76CB29E0}" srcOrd="0" destOrd="0" presId="urn:microsoft.com/office/officeart/2005/8/layout/hChevron3"/>
    <dgm:cxn modelId="{14D979C1-F1FB-419B-9FA6-7D68696417A0}" srcId="{A2092EC4-4AEA-44D7-B942-3C1B7E169E18}" destId="{B47721BC-9269-4345-8D8A-D2D032AD3238}" srcOrd="1" destOrd="0" parTransId="{1113A73D-EA41-4C57-8643-3FEB39C4F592}" sibTransId="{69D41249-B3B1-41C6-A735-160598742B8B}"/>
    <dgm:cxn modelId="{6FFEDAEE-D548-4F12-8308-0D79B79985B3}" srcId="{A2092EC4-4AEA-44D7-B942-3C1B7E169E18}" destId="{332E59E9-9ACB-4D87-BCA0-DFF18351640E}" srcOrd="0" destOrd="0" parTransId="{381E40F0-C002-435A-8EE9-CDD82AB03016}" sibTransId="{F433F4B9-1B26-4DA4-9D37-C6DAAC9B1C38}"/>
    <dgm:cxn modelId="{D8D153B0-EAD4-46F5-ABB8-52373FAE09EF}" srcId="{A2092EC4-4AEA-44D7-B942-3C1B7E169E18}" destId="{3C36CDB4-8C54-44F0-8CE0-9C844309EDF6}" srcOrd="4" destOrd="0" parTransId="{3DA00683-E1E5-4653-9D31-FC3D72255BF2}" sibTransId="{A98C1CCD-52A7-44A9-BE5A-36B245573C9A}"/>
    <dgm:cxn modelId="{ED3D8BBE-E0E4-47AE-8381-641CA6305895}" type="presOf" srcId="{3C36CDB4-8C54-44F0-8CE0-9C844309EDF6}" destId="{D738F094-43DB-4646-96FB-7729E945387D}" srcOrd="0" destOrd="0" presId="urn:microsoft.com/office/officeart/2005/8/layout/hChevron3"/>
    <dgm:cxn modelId="{A9D9A469-53B2-48CF-9063-28E92744BE42}" type="presOf" srcId="{B47721BC-9269-4345-8D8A-D2D032AD3238}" destId="{B9038A2A-BB8A-4B48-89CF-D9BC6C87336D}" srcOrd="0" destOrd="0" presId="urn:microsoft.com/office/officeart/2005/8/layout/hChevron3"/>
    <dgm:cxn modelId="{5F6CC28C-E1E5-4C53-AA7F-20892948BBFE}" srcId="{A2092EC4-4AEA-44D7-B942-3C1B7E169E18}" destId="{F224AEF4-89A8-40A5-B0E9-23E090B50DA6}" srcOrd="5" destOrd="0" parTransId="{CC01B863-E47C-411D-89E2-03C2FABFC7EC}" sibTransId="{76C798EE-54DE-4556-9C4A-9E6A517F60AB}"/>
    <dgm:cxn modelId="{85A0398A-975E-41C1-9B73-DF6DF7106AC7}" type="presOf" srcId="{11791636-A821-4800-B1F9-EDA9DE829269}" destId="{7EB8C696-A64A-4CFC-9BCC-59F2060E4757}" srcOrd="0" destOrd="0" presId="urn:microsoft.com/office/officeart/2005/8/layout/hChevron3"/>
    <dgm:cxn modelId="{387215F0-9B2D-4110-92EA-32EBCEE6F722}" type="presOf" srcId="{41114F09-5FAC-48BE-9463-E77FB5AAD94E}" destId="{08DACE37-091B-4DDC-8681-8FCF28DCE5BA}" srcOrd="0" destOrd="0" presId="urn:microsoft.com/office/officeart/2005/8/layout/hChevron3"/>
    <dgm:cxn modelId="{EDBDDC1B-68E3-493B-8D2B-9C0A2C14C9A6}" srcId="{A2092EC4-4AEA-44D7-B942-3C1B7E169E18}" destId="{11791636-A821-4800-B1F9-EDA9DE829269}" srcOrd="2" destOrd="0" parTransId="{5D8BA094-8339-4812-BEF7-C95AED3E6832}" sibTransId="{21820B59-E496-49BF-AB5B-6F5BD20D6705}"/>
    <dgm:cxn modelId="{7E8D6BB6-FE0E-4A0C-979A-0699EB7513EE}" type="presOf" srcId="{F224AEF4-89A8-40A5-B0E9-23E090B50DA6}" destId="{FF259D9D-2E17-42D1-8132-600AD6FA099D}" srcOrd="0" destOrd="0" presId="urn:microsoft.com/office/officeart/2005/8/layout/hChevron3"/>
    <dgm:cxn modelId="{0E161E56-7E50-4ED8-AB2C-859CCB771A87}" type="presParOf" srcId="{798F5763-83AF-4B83-95E3-988C76CB29E0}" destId="{D516DA4D-447E-44C3-AE1D-29B92AD56EDD}" srcOrd="0" destOrd="0" presId="urn:microsoft.com/office/officeart/2005/8/layout/hChevron3"/>
    <dgm:cxn modelId="{5C76078E-CEA6-4670-8A3C-CC0A9FC1B374}" type="presParOf" srcId="{798F5763-83AF-4B83-95E3-988C76CB29E0}" destId="{44DAF01E-BC2A-499D-9A11-CF1654616232}" srcOrd="1" destOrd="0" presId="urn:microsoft.com/office/officeart/2005/8/layout/hChevron3"/>
    <dgm:cxn modelId="{C50AD9F9-0C1D-4F0F-B89D-1DCA5EA33207}" type="presParOf" srcId="{798F5763-83AF-4B83-95E3-988C76CB29E0}" destId="{B9038A2A-BB8A-4B48-89CF-D9BC6C87336D}" srcOrd="2" destOrd="0" presId="urn:microsoft.com/office/officeart/2005/8/layout/hChevron3"/>
    <dgm:cxn modelId="{B60EC2F0-CF0B-4899-88B6-B98E8A0FC492}" type="presParOf" srcId="{798F5763-83AF-4B83-95E3-988C76CB29E0}" destId="{5D228EC7-1046-48A1-A8EB-6ADEF62AD2FE}" srcOrd="3" destOrd="0" presId="urn:microsoft.com/office/officeart/2005/8/layout/hChevron3"/>
    <dgm:cxn modelId="{7AFC6722-9589-4F30-BE7C-EF6B9E48675E}" type="presParOf" srcId="{798F5763-83AF-4B83-95E3-988C76CB29E0}" destId="{7EB8C696-A64A-4CFC-9BCC-59F2060E4757}" srcOrd="4" destOrd="0" presId="urn:microsoft.com/office/officeart/2005/8/layout/hChevron3"/>
    <dgm:cxn modelId="{F268DFE6-6F9A-4A23-81D3-B74C3566F94A}" type="presParOf" srcId="{798F5763-83AF-4B83-95E3-988C76CB29E0}" destId="{B5F9E22D-0100-4A8F-B904-357DDDC17CCA}" srcOrd="5" destOrd="0" presId="urn:microsoft.com/office/officeart/2005/8/layout/hChevron3"/>
    <dgm:cxn modelId="{F2E26656-F388-43F9-A0AE-5738D933ABC5}" type="presParOf" srcId="{798F5763-83AF-4B83-95E3-988C76CB29E0}" destId="{08DACE37-091B-4DDC-8681-8FCF28DCE5BA}" srcOrd="6" destOrd="0" presId="urn:microsoft.com/office/officeart/2005/8/layout/hChevron3"/>
    <dgm:cxn modelId="{B4557D3D-9A6F-4D3F-B683-A57BC2A618EC}" type="presParOf" srcId="{798F5763-83AF-4B83-95E3-988C76CB29E0}" destId="{5EDD2E5A-EA41-408E-8167-C7F768D69C7C}" srcOrd="7" destOrd="0" presId="urn:microsoft.com/office/officeart/2005/8/layout/hChevron3"/>
    <dgm:cxn modelId="{FAAF1FC2-9632-42CB-9FEC-E75A951447C7}" type="presParOf" srcId="{798F5763-83AF-4B83-95E3-988C76CB29E0}" destId="{D738F094-43DB-4646-96FB-7729E945387D}" srcOrd="8" destOrd="0" presId="urn:microsoft.com/office/officeart/2005/8/layout/hChevron3"/>
    <dgm:cxn modelId="{F7358B6F-CB0C-475A-B018-0B22B00C72C4}" type="presParOf" srcId="{798F5763-83AF-4B83-95E3-988C76CB29E0}" destId="{FE1D07FA-2F4C-46F6-B147-65ABBF2B6675}" srcOrd="9" destOrd="0" presId="urn:microsoft.com/office/officeart/2005/8/layout/hChevron3"/>
    <dgm:cxn modelId="{35222F8F-1911-46E4-A796-FFD36EB160A6}" type="presParOf" srcId="{798F5763-83AF-4B83-95E3-988C76CB29E0}" destId="{FF259D9D-2E17-42D1-8132-600AD6FA099D}"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755DA4-BD17-4F43-9B2F-0E4246E8C0A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58CA77D-DE44-4702-8C47-7CD70555BCF7}">
      <dgm:prSet phldrT="[Text]" custT="1"/>
      <dgm:spPr/>
      <dgm:t>
        <a:bodyPr/>
        <a:lstStyle/>
        <a:p>
          <a:r>
            <a:rPr lang="en-US" sz="1600" dirty="0" smtClean="0"/>
            <a:t>2003</a:t>
          </a:r>
          <a:endParaRPr lang="en-US" sz="1600" dirty="0"/>
        </a:p>
      </dgm:t>
    </dgm:pt>
    <dgm:pt modelId="{2B977821-D88D-4B2D-B083-7748CCC4C321}" type="parTrans" cxnId="{ACEBDC56-E965-4537-88EF-2CF2FB9BF629}">
      <dgm:prSet/>
      <dgm:spPr/>
      <dgm:t>
        <a:bodyPr/>
        <a:lstStyle/>
        <a:p>
          <a:endParaRPr lang="en-US"/>
        </a:p>
      </dgm:t>
    </dgm:pt>
    <dgm:pt modelId="{77CA3D6C-0CB2-45AF-8A48-8C37457288C0}" type="sibTrans" cxnId="{ACEBDC56-E965-4537-88EF-2CF2FB9BF629}">
      <dgm:prSet/>
      <dgm:spPr/>
      <dgm:t>
        <a:bodyPr/>
        <a:lstStyle/>
        <a:p>
          <a:endParaRPr lang="en-US" dirty="0"/>
        </a:p>
      </dgm:t>
    </dgm:pt>
    <dgm:pt modelId="{8AAEA2CC-722F-4785-AA59-2D5FC0C2B12C}">
      <dgm:prSet phldrT="[Text]"/>
      <dgm:spPr/>
      <dgm:t>
        <a:bodyPr/>
        <a:lstStyle/>
        <a:p>
          <a:r>
            <a:rPr lang="en-US" sz="1400" dirty="0" smtClean="0"/>
            <a:t>2 LPCs offered broadband / telecom</a:t>
          </a:r>
          <a:endParaRPr lang="en-US" sz="1400" dirty="0"/>
        </a:p>
      </dgm:t>
    </dgm:pt>
    <dgm:pt modelId="{8CE1EB8B-BA05-4423-B8A6-72ACD8A91A07}" type="parTrans" cxnId="{BB8438B2-654F-4639-959A-7E1792E3E707}">
      <dgm:prSet/>
      <dgm:spPr/>
      <dgm:t>
        <a:bodyPr/>
        <a:lstStyle/>
        <a:p>
          <a:endParaRPr lang="en-US"/>
        </a:p>
      </dgm:t>
    </dgm:pt>
    <dgm:pt modelId="{71E5DEF4-BEC3-4514-AD1C-611BEC979644}" type="sibTrans" cxnId="{BB8438B2-654F-4639-959A-7E1792E3E707}">
      <dgm:prSet/>
      <dgm:spPr/>
      <dgm:t>
        <a:bodyPr/>
        <a:lstStyle/>
        <a:p>
          <a:endParaRPr lang="en-US"/>
        </a:p>
      </dgm:t>
    </dgm:pt>
    <dgm:pt modelId="{260285F0-344B-4A06-84E3-F7960CC259FB}">
      <dgm:prSet phldrT="[Text]" custT="1"/>
      <dgm:spPr/>
      <dgm:t>
        <a:bodyPr/>
        <a:lstStyle/>
        <a:p>
          <a:r>
            <a:rPr lang="en-US" sz="1600" dirty="0" smtClean="0"/>
            <a:t>Today</a:t>
          </a:r>
          <a:endParaRPr lang="en-US" sz="1600" dirty="0"/>
        </a:p>
      </dgm:t>
    </dgm:pt>
    <dgm:pt modelId="{CD9CBF18-94C6-452F-A09B-378589DB01F8}" type="parTrans" cxnId="{D830EEB9-D685-46DE-B2AF-EA136B7D03A8}">
      <dgm:prSet/>
      <dgm:spPr/>
      <dgm:t>
        <a:bodyPr/>
        <a:lstStyle/>
        <a:p>
          <a:endParaRPr lang="en-US"/>
        </a:p>
      </dgm:t>
    </dgm:pt>
    <dgm:pt modelId="{755F0145-F864-46E6-ACD3-264B97648802}" type="sibTrans" cxnId="{D830EEB9-D685-46DE-B2AF-EA136B7D03A8}">
      <dgm:prSet/>
      <dgm:spPr/>
      <dgm:t>
        <a:bodyPr/>
        <a:lstStyle/>
        <a:p>
          <a:endParaRPr lang="en-US" dirty="0"/>
        </a:p>
      </dgm:t>
    </dgm:pt>
    <dgm:pt modelId="{60716B7A-0F6C-4118-A947-0FA29BC96CE3}">
      <dgm:prSet phldrT="[Text]"/>
      <dgm:spPr/>
      <dgm:t>
        <a:bodyPr/>
        <a:lstStyle/>
        <a:p>
          <a:r>
            <a:rPr lang="en-US" sz="1400" dirty="0" smtClean="0"/>
            <a:t>2 LPCs currently deploying</a:t>
          </a:r>
          <a:endParaRPr lang="en-US" sz="1400" dirty="0"/>
        </a:p>
      </dgm:t>
    </dgm:pt>
    <dgm:pt modelId="{1EFAC981-F974-4306-A234-F82A17C048A2}" type="parTrans" cxnId="{DA3F93A1-1FEC-4C95-9EAB-019E8773B878}">
      <dgm:prSet/>
      <dgm:spPr/>
      <dgm:t>
        <a:bodyPr/>
        <a:lstStyle/>
        <a:p>
          <a:endParaRPr lang="en-US"/>
        </a:p>
      </dgm:t>
    </dgm:pt>
    <dgm:pt modelId="{C88F47A2-7E5B-43B1-B29F-E3DEEF79BACD}" type="sibTrans" cxnId="{DA3F93A1-1FEC-4C95-9EAB-019E8773B878}">
      <dgm:prSet/>
      <dgm:spPr/>
      <dgm:t>
        <a:bodyPr/>
        <a:lstStyle/>
        <a:p>
          <a:endParaRPr lang="en-US"/>
        </a:p>
      </dgm:t>
    </dgm:pt>
    <dgm:pt modelId="{69AF30CB-4DE5-4D0C-9010-22C8E00D64BC}">
      <dgm:prSet phldrT="[Text]"/>
      <dgm:spPr/>
      <dgm:t>
        <a:bodyPr/>
        <a:lstStyle/>
        <a:p>
          <a:r>
            <a:rPr lang="en-US" sz="1400" dirty="0" smtClean="0"/>
            <a:t>20 LPCs expressing interest</a:t>
          </a:r>
          <a:endParaRPr lang="en-US" sz="1400" dirty="0"/>
        </a:p>
      </dgm:t>
    </dgm:pt>
    <dgm:pt modelId="{853B5007-9A80-4643-AD15-D855969A79DC}" type="parTrans" cxnId="{317875A7-3041-4333-8889-361A734157A3}">
      <dgm:prSet/>
      <dgm:spPr/>
      <dgm:t>
        <a:bodyPr/>
        <a:lstStyle/>
        <a:p>
          <a:endParaRPr lang="en-US"/>
        </a:p>
      </dgm:t>
    </dgm:pt>
    <dgm:pt modelId="{1B48A826-F433-441F-AB84-B350FFB497C9}" type="sibTrans" cxnId="{317875A7-3041-4333-8889-361A734157A3}">
      <dgm:prSet/>
      <dgm:spPr/>
      <dgm:t>
        <a:bodyPr/>
        <a:lstStyle/>
        <a:p>
          <a:endParaRPr lang="en-US"/>
        </a:p>
      </dgm:t>
    </dgm:pt>
    <dgm:pt modelId="{AD11F766-0787-4F32-96C9-3917702BE910}">
      <dgm:prSet phldrT="[Text]" custT="1"/>
      <dgm:spPr/>
      <dgm:t>
        <a:bodyPr/>
        <a:lstStyle/>
        <a:p>
          <a:r>
            <a:rPr lang="en-US" sz="1600" dirty="0" smtClean="0"/>
            <a:t>Future</a:t>
          </a:r>
          <a:endParaRPr lang="en-US" sz="1600" dirty="0"/>
        </a:p>
      </dgm:t>
    </dgm:pt>
    <dgm:pt modelId="{ED0A35E2-1293-4F7F-9695-8E93C6981F8F}" type="parTrans" cxnId="{172627D4-5A02-4447-8975-350DD3A3335C}">
      <dgm:prSet/>
      <dgm:spPr/>
      <dgm:t>
        <a:bodyPr/>
        <a:lstStyle/>
        <a:p>
          <a:endParaRPr lang="en-US"/>
        </a:p>
      </dgm:t>
    </dgm:pt>
    <dgm:pt modelId="{0D31CDA0-71FD-48D8-96D3-3EBFB6039898}" type="sibTrans" cxnId="{172627D4-5A02-4447-8975-350DD3A3335C}">
      <dgm:prSet/>
      <dgm:spPr/>
      <dgm:t>
        <a:bodyPr/>
        <a:lstStyle/>
        <a:p>
          <a:endParaRPr lang="en-US"/>
        </a:p>
      </dgm:t>
    </dgm:pt>
    <dgm:pt modelId="{A4540823-641C-456B-8E02-EAE8C9609733}">
      <dgm:prSet phldrT="[Text]"/>
      <dgm:spPr/>
      <dgm:t>
        <a:bodyPr/>
        <a:lstStyle/>
        <a:p>
          <a:r>
            <a:rPr lang="en-US" sz="1400" dirty="0" smtClean="0"/>
            <a:t>26 LPCs offer broadband, telecom, cable, TV, and/or internet services</a:t>
          </a:r>
          <a:endParaRPr lang="en-US" sz="1400" dirty="0"/>
        </a:p>
      </dgm:t>
    </dgm:pt>
    <dgm:pt modelId="{3651F154-88A7-4A95-9AA0-C1A96DB78FE4}" type="sibTrans" cxnId="{674466F6-2A59-4E7C-BE4B-AB9FC11187A0}">
      <dgm:prSet/>
      <dgm:spPr/>
      <dgm:t>
        <a:bodyPr/>
        <a:lstStyle/>
        <a:p>
          <a:endParaRPr lang="en-US"/>
        </a:p>
      </dgm:t>
    </dgm:pt>
    <dgm:pt modelId="{050C90A3-E6CE-4194-94F6-4E0F0CF4F0E0}" type="parTrans" cxnId="{674466F6-2A59-4E7C-BE4B-AB9FC11187A0}">
      <dgm:prSet/>
      <dgm:spPr/>
      <dgm:t>
        <a:bodyPr/>
        <a:lstStyle/>
        <a:p>
          <a:endParaRPr lang="en-US"/>
        </a:p>
      </dgm:t>
    </dgm:pt>
    <dgm:pt modelId="{74654E6B-0F09-4260-AC2A-F34C51536C82}" type="pres">
      <dgm:prSet presAssocID="{1E755DA4-BD17-4F43-9B2F-0E4246E8C0A5}" presName="Name0" presStyleCnt="0">
        <dgm:presLayoutVars>
          <dgm:dir/>
          <dgm:resizeHandles val="exact"/>
        </dgm:presLayoutVars>
      </dgm:prSet>
      <dgm:spPr/>
      <dgm:t>
        <a:bodyPr/>
        <a:lstStyle/>
        <a:p>
          <a:endParaRPr lang="en-US"/>
        </a:p>
      </dgm:t>
    </dgm:pt>
    <dgm:pt modelId="{1BB0A772-0FCC-4912-9518-74D29B023812}" type="pres">
      <dgm:prSet presAssocID="{E58CA77D-DE44-4702-8C47-7CD70555BCF7}" presName="node" presStyleLbl="node1" presStyleIdx="0" presStyleCnt="3">
        <dgm:presLayoutVars>
          <dgm:bulletEnabled val="1"/>
        </dgm:presLayoutVars>
      </dgm:prSet>
      <dgm:spPr/>
      <dgm:t>
        <a:bodyPr/>
        <a:lstStyle/>
        <a:p>
          <a:endParaRPr lang="en-US"/>
        </a:p>
      </dgm:t>
    </dgm:pt>
    <dgm:pt modelId="{F385F4C7-6C1B-44EE-A737-91F792FD3151}" type="pres">
      <dgm:prSet presAssocID="{77CA3D6C-0CB2-45AF-8A48-8C37457288C0}" presName="sibTrans" presStyleLbl="sibTrans2D1" presStyleIdx="0" presStyleCnt="2"/>
      <dgm:spPr/>
      <dgm:t>
        <a:bodyPr/>
        <a:lstStyle/>
        <a:p>
          <a:endParaRPr lang="en-US"/>
        </a:p>
      </dgm:t>
    </dgm:pt>
    <dgm:pt modelId="{5F782F56-8BFA-41FA-B1C2-CAA8E45516CD}" type="pres">
      <dgm:prSet presAssocID="{77CA3D6C-0CB2-45AF-8A48-8C37457288C0}" presName="connectorText" presStyleLbl="sibTrans2D1" presStyleIdx="0" presStyleCnt="2"/>
      <dgm:spPr/>
      <dgm:t>
        <a:bodyPr/>
        <a:lstStyle/>
        <a:p>
          <a:endParaRPr lang="en-US"/>
        </a:p>
      </dgm:t>
    </dgm:pt>
    <dgm:pt modelId="{81C453C6-8A85-45FE-8AC8-FDD6122A7902}" type="pres">
      <dgm:prSet presAssocID="{260285F0-344B-4A06-84E3-F7960CC259FB}" presName="node" presStyleLbl="node1" presStyleIdx="1" presStyleCnt="3">
        <dgm:presLayoutVars>
          <dgm:bulletEnabled val="1"/>
        </dgm:presLayoutVars>
      </dgm:prSet>
      <dgm:spPr/>
      <dgm:t>
        <a:bodyPr/>
        <a:lstStyle/>
        <a:p>
          <a:endParaRPr lang="en-US"/>
        </a:p>
      </dgm:t>
    </dgm:pt>
    <dgm:pt modelId="{DD09A5F4-DA6A-48BB-9380-990E3C95C428}" type="pres">
      <dgm:prSet presAssocID="{755F0145-F864-46E6-ACD3-264B97648802}" presName="sibTrans" presStyleLbl="sibTrans2D1" presStyleIdx="1" presStyleCnt="2"/>
      <dgm:spPr/>
      <dgm:t>
        <a:bodyPr/>
        <a:lstStyle/>
        <a:p>
          <a:endParaRPr lang="en-US"/>
        </a:p>
      </dgm:t>
    </dgm:pt>
    <dgm:pt modelId="{1DACB556-03AE-47A5-87B5-C8CFC06F8338}" type="pres">
      <dgm:prSet presAssocID="{755F0145-F864-46E6-ACD3-264B97648802}" presName="connectorText" presStyleLbl="sibTrans2D1" presStyleIdx="1" presStyleCnt="2"/>
      <dgm:spPr/>
      <dgm:t>
        <a:bodyPr/>
        <a:lstStyle/>
        <a:p>
          <a:endParaRPr lang="en-US"/>
        </a:p>
      </dgm:t>
    </dgm:pt>
    <dgm:pt modelId="{0DE7769A-F097-4B59-B936-D882A6DF5245}" type="pres">
      <dgm:prSet presAssocID="{AD11F766-0787-4F32-96C9-3917702BE910}" presName="node" presStyleLbl="node1" presStyleIdx="2" presStyleCnt="3">
        <dgm:presLayoutVars>
          <dgm:bulletEnabled val="1"/>
        </dgm:presLayoutVars>
      </dgm:prSet>
      <dgm:spPr/>
      <dgm:t>
        <a:bodyPr/>
        <a:lstStyle/>
        <a:p>
          <a:endParaRPr lang="en-US"/>
        </a:p>
      </dgm:t>
    </dgm:pt>
  </dgm:ptLst>
  <dgm:cxnLst>
    <dgm:cxn modelId="{9F315021-3088-448A-B554-2826E076CB88}" type="presOf" srcId="{E58CA77D-DE44-4702-8C47-7CD70555BCF7}" destId="{1BB0A772-0FCC-4912-9518-74D29B023812}" srcOrd="0" destOrd="0" presId="urn:microsoft.com/office/officeart/2005/8/layout/process1"/>
    <dgm:cxn modelId="{BB8438B2-654F-4639-959A-7E1792E3E707}" srcId="{E58CA77D-DE44-4702-8C47-7CD70555BCF7}" destId="{8AAEA2CC-722F-4785-AA59-2D5FC0C2B12C}" srcOrd="0" destOrd="0" parTransId="{8CE1EB8B-BA05-4423-B8A6-72ACD8A91A07}" sibTransId="{71E5DEF4-BEC3-4514-AD1C-611BEC979644}"/>
    <dgm:cxn modelId="{FC405BE0-C4D3-420B-AF01-8546EFF3BC3D}" type="presOf" srcId="{755F0145-F864-46E6-ACD3-264B97648802}" destId="{DD09A5F4-DA6A-48BB-9380-990E3C95C428}" srcOrd="0" destOrd="0" presId="urn:microsoft.com/office/officeart/2005/8/layout/process1"/>
    <dgm:cxn modelId="{674466F6-2A59-4E7C-BE4B-AB9FC11187A0}" srcId="{260285F0-344B-4A06-84E3-F7960CC259FB}" destId="{A4540823-641C-456B-8E02-EAE8C9609733}" srcOrd="0" destOrd="0" parTransId="{050C90A3-E6CE-4194-94F6-4E0F0CF4F0E0}" sibTransId="{3651F154-88A7-4A95-9AA0-C1A96DB78FE4}"/>
    <dgm:cxn modelId="{DA3F93A1-1FEC-4C95-9EAB-019E8773B878}" srcId="{AD11F766-0787-4F32-96C9-3917702BE910}" destId="{60716B7A-0F6C-4118-A947-0FA29BC96CE3}" srcOrd="0" destOrd="0" parTransId="{1EFAC981-F974-4306-A234-F82A17C048A2}" sibTransId="{C88F47A2-7E5B-43B1-B29F-E3DEEF79BACD}"/>
    <dgm:cxn modelId="{CD29D6C4-FA55-47D2-8BB8-1EF6A00B7647}" type="presOf" srcId="{60716B7A-0F6C-4118-A947-0FA29BC96CE3}" destId="{0DE7769A-F097-4B59-B936-D882A6DF5245}" srcOrd="0" destOrd="1" presId="urn:microsoft.com/office/officeart/2005/8/layout/process1"/>
    <dgm:cxn modelId="{A7F65F27-A55D-4EB3-8D17-1BBA16AC1823}" type="presOf" srcId="{69AF30CB-4DE5-4D0C-9010-22C8E00D64BC}" destId="{0DE7769A-F097-4B59-B936-D882A6DF5245}" srcOrd="0" destOrd="2" presId="urn:microsoft.com/office/officeart/2005/8/layout/process1"/>
    <dgm:cxn modelId="{172627D4-5A02-4447-8975-350DD3A3335C}" srcId="{1E755DA4-BD17-4F43-9B2F-0E4246E8C0A5}" destId="{AD11F766-0787-4F32-96C9-3917702BE910}" srcOrd="2" destOrd="0" parTransId="{ED0A35E2-1293-4F7F-9695-8E93C6981F8F}" sibTransId="{0D31CDA0-71FD-48D8-96D3-3EBFB6039898}"/>
    <dgm:cxn modelId="{68E9E8D0-C2A8-4981-A664-ADBED1187668}" type="presOf" srcId="{77CA3D6C-0CB2-45AF-8A48-8C37457288C0}" destId="{F385F4C7-6C1B-44EE-A737-91F792FD3151}" srcOrd="0" destOrd="0" presId="urn:microsoft.com/office/officeart/2005/8/layout/process1"/>
    <dgm:cxn modelId="{900038CF-8424-4DB2-B7BF-421E574E6761}" type="presOf" srcId="{755F0145-F864-46E6-ACD3-264B97648802}" destId="{1DACB556-03AE-47A5-87B5-C8CFC06F8338}" srcOrd="1" destOrd="0" presId="urn:microsoft.com/office/officeart/2005/8/layout/process1"/>
    <dgm:cxn modelId="{DDEB539B-3F12-4CDA-B105-8064DC0A2B27}" type="presOf" srcId="{260285F0-344B-4A06-84E3-F7960CC259FB}" destId="{81C453C6-8A85-45FE-8AC8-FDD6122A7902}" srcOrd="0" destOrd="0" presId="urn:microsoft.com/office/officeart/2005/8/layout/process1"/>
    <dgm:cxn modelId="{317875A7-3041-4333-8889-361A734157A3}" srcId="{AD11F766-0787-4F32-96C9-3917702BE910}" destId="{69AF30CB-4DE5-4D0C-9010-22C8E00D64BC}" srcOrd="1" destOrd="0" parTransId="{853B5007-9A80-4643-AD15-D855969A79DC}" sibTransId="{1B48A826-F433-441F-AB84-B350FFB497C9}"/>
    <dgm:cxn modelId="{D830EEB9-D685-46DE-B2AF-EA136B7D03A8}" srcId="{1E755DA4-BD17-4F43-9B2F-0E4246E8C0A5}" destId="{260285F0-344B-4A06-84E3-F7960CC259FB}" srcOrd="1" destOrd="0" parTransId="{CD9CBF18-94C6-452F-A09B-378589DB01F8}" sibTransId="{755F0145-F864-46E6-ACD3-264B97648802}"/>
    <dgm:cxn modelId="{CDB024AD-EAC7-416D-AAD7-438471203E25}" type="presOf" srcId="{77CA3D6C-0CB2-45AF-8A48-8C37457288C0}" destId="{5F782F56-8BFA-41FA-B1C2-CAA8E45516CD}" srcOrd="1" destOrd="0" presId="urn:microsoft.com/office/officeart/2005/8/layout/process1"/>
    <dgm:cxn modelId="{ACEBDC56-E965-4537-88EF-2CF2FB9BF629}" srcId="{1E755DA4-BD17-4F43-9B2F-0E4246E8C0A5}" destId="{E58CA77D-DE44-4702-8C47-7CD70555BCF7}" srcOrd="0" destOrd="0" parTransId="{2B977821-D88D-4B2D-B083-7748CCC4C321}" sibTransId="{77CA3D6C-0CB2-45AF-8A48-8C37457288C0}"/>
    <dgm:cxn modelId="{44EA2107-74D7-4275-9ABB-50EE30A9DC8D}" type="presOf" srcId="{1E755DA4-BD17-4F43-9B2F-0E4246E8C0A5}" destId="{74654E6B-0F09-4260-AC2A-F34C51536C82}" srcOrd="0" destOrd="0" presId="urn:microsoft.com/office/officeart/2005/8/layout/process1"/>
    <dgm:cxn modelId="{25F56140-F62D-435D-9EAE-6C0F1055299C}" type="presOf" srcId="{A4540823-641C-456B-8E02-EAE8C9609733}" destId="{81C453C6-8A85-45FE-8AC8-FDD6122A7902}" srcOrd="0" destOrd="1" presId="urn:microsoft.com/office/officeart/2005/8/layout/process1"/>
    <dgm:cxn modelId="{685A967B-DD3B-4DB0-8E63-4D15E45FE4C5}" type="presOf" srcId="{8AAEA2CC-722F-4785-AA59-2D5FC0C2B12C}" destId="{1BB0A772-0FCC-4912-9518-74D29B023812}" srcOrd="0" destOrd="1" presId="urn:microsoft.com/office/officeart/2005/8/layout/process1"/>
    <dgm:cxn modelId="{9413266B-EDAC-4FA1-A91C-DE0A1AE4A070}" type="presOf" srcId="{AD11F766-0787-4F32-96C9-3917702BE910}" destId="{0DE7769A-F097-4B59-B936-D882A6DF5245}" srcOrd="0" destOrd="0" presId="urn:microsoft.com/office/officeart/2005/8/layout/process1"/>
    <dgm:cxn modelId="{407A3B94-1C74-4E50-9184-B86D188EE0F3}" type="presParOf" srcId="{74654E6B-0F09-4260-AC2A-F34C51536C82}" destId="{1BB0A772-0FCC-4912-9518-74D29B023812}" srcOrd="0" destOrd="0" presId="urn:microsoft.com/office/officeart/2005/8/layout/process1"/>
    <dgm:cxn modelId="{8B50A776-6CF7-4CE3-876E-3A643E4B6CD7}" type="presParOf" srcId="{74654E6B-0F09-4260-AC2A-F34C51536C82}" destId="{F385F4C7-6C1B-44EE-A737-91F792FD3151}" srcOrd="1" destOrd="0" presId="urn:microsoft.com/office/officeart/2005/8/layout/process1"/>
    <dgm:cxn modelId="{F4B22693-C00F-4F6C-BF78-45B099657443}" type="presParOf" srcId="{F385F4C7-6C1B-44EE-A737-91F792FD3151}" destId="{5F782F56-8BFA-41FA-B1C2-CAA8E45516CD}" srcOrd="0" destOrd="0" presId="urn:microsoft.com/office/officeart/2005/8/layout/process1"/>
    <dgm:cxn modelId="{41D0632B-4458-4DBF-813F-2460E5356128}" type="presParOf" srcId="{74654E6B-0F09-4260-AC2A-F34C51536C82}" destId="{81C453C6-8A85-45FE-8AC8-FDD6122A7902}" srcOrd="2" destOrd="0" presId="urn:microsoft.com/office/officeart/2005/8/layout/process1"/>
    <dgm:cxn modelId="{A3E1760E-2C13-49C9-8F4A-FFAE83930447}" type="presParOf" srcId="{74654E6B-0F09-4260-AC2A-F34C51536C82}" destId="{DD09A5F4-DA6A-48BB-9380-990E3C95C428}" srcOrd="3" destOrd="0" presId="urn:microsoft.com/office/officeart/2005/8/layout/process1"/>
    <dgm:cxn modelId="{241C6C05-ADC0-47A3-8E07-9B1AB26F2DB5}" type="presParOf" srcId="{DD09A5F4-DA6A-48BB-9380-990E3C95C428}" destId="{1DACB556-03AE-47A5-87B5-C8CFC06F8338}" srcOrd="0" destOrd="0" presId="urn:microsoft.com/office/officeart/2005/8/layout/process1"/>
    <dgm:cxn modelId="{8F1AFB00-890E-4430-8D63-5933AA27BE50}" type="presParOf" srcId="{74654E6B-0F09-4260-AC2A-F34C51536C82}" destId="{0DE7769A-F097-4B59-B936-D882A6DF524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B5F3E-0224-4FB4-99DD-7091CAA3BE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4D7E98-5FD9-4322-A0F7-CBB910F680F1}">
      <dgm:prSet phldrT="[Text]" custT="1"/>
      <dgm:spPr/>
      <dgm:t>
        <a:bodyPr/>
        <a:lstStyle/>
        <a:p>
          <a:r>
            <a:rPr lang="en-US" sz="1600" dirty="0" smtClean="0">
              <a:cs typeface="HelveticaNeueLT Std Thin"/>
            </a:rPr>
            <a:t>LPCs</a:t>
          </a:r>
          <a:endParaRPr lang="en-US" sz="1600" dirty="0"/>
        </a:p>
      </dgm:t>
    </dgm:pt>
    <dgm:pt modelId="{8D0BE5F6-A273-4FD3-907C-D1D6FAEBFB25}" type="parTrans" cxnId="{ABBFD24F-83D0-4A66-B225-66F5ED2FEC8F}">
      <dgm:prSet/>
      <dgm:spPr/>
      <dgm:t>
        <a:bodyPr/>
        <a:lstStyle/>
        <a:p>
          <a:endParaRPr lang="en-US" sz="1600"/>
        </a:p>
      </dgm:t>
    </dgm:pt>
    <dgm:pt modelId="{69E6D01C-E057-42E4-B7CA-C44C594A9B55}" type="sibTrans" cxnId="{ABBFD24F-83D0-4A66-B225-66F5ED2FEC8F}">
      <dgm:prSet/>
      <dgm:spPr/>
      <dgm:t>
        <a:bodyPr/>
        <a:lstStyle/>
        <a:p>
          <a:endParaRPr lang="en-US" sz="1600"/>
        </a:p>
      </dgm:t>
    </dgm:pt>
    <dgm:pt modelId="{2D4DFB12-E0B7-4F34-84FA-18BE85F1078A}">
      <dgm:prSet phldrT="[Text]" custT="1"/>
      <dgm:spPr/>
      <dgm:t>
        <a:bodyPr/>
        <a:lstStyle/>
        <a:p>
          <a:r>
            <a:rPr lang="en-US" sz="1400" dirty="0" smtClean="0">
              <a:latin typeface="Arial Narrow" panose="020B0606020202030204" pitchFamily="34" charset="0"/>
              <a:cs typeface="HelveticaNeueLT Std Thin"/>
            </a:rPr>
            <a:t>Review the proposed business plan for reasonableness.</a:t>
          </a:r>
        </a:p>
      </dgm:t>
    </dgm:pt>
    <dgm:pt modelId="{88F2F8AC-2F99-4478-A53D-40D125A53CC9}" type="parTrans" cxnId="{98D6B434-72B9-4416-973C-6AB97620F778}">
      <dgm:prSet/>
      <dgm:spPr/>
      <dgm:t>
        <a:bodyPr/>
        <a:lstStyle/>
        <a:p>
          <a:endParaRPr lang="en-US" sz="1600"/>
        </a:p>
      </dgm:t>
    </dgm:pt>
    <dgm:pt modelId="{0E4A5193-7400-4BDD-B601-4CA19E1A57C7}" type="sibTrans" cxnId="{98D6B434-72B9-4416-973C-6AB97620F778}">
      <dgm:prSet/>
      <dgm:spPr/>
      <dgm:t>
        <a:bodyPr/>
        <a:lstStyle/>
        <a:p>
          <a:endParaRPr lang="en-US" sz="1600"/>
        </a:p>
      </dgm:t>
    </dgm:pt>
    <dgm:pt modelId="{76DBFD50-5919-43D6-9ABB-AD1A2C90CAB3}">
      <dgm:prSet phldrT="[Text]" custT="1"/>
      <dgm:spPr/>
      <dgm:t>
        <a:bodyPr/>
        <a:lstStyle/>
        <a:p>
          <a:r>
            <a:rPr lang="en-US" sz="1400" dirty="0" smtClean="0">
              <a:latin typeface="Arial Narrow" panose="020B0606020202030204" pitchFamily="34" charset="0"/>
              <a:cs typeface="HelveticaNeueLT Std Thin"/>
            </a:rPr>
            <a:t>Under certain circumstances, TVA may agree to the use of electric system funds as a loan to a retail broadband division.</a:t>
          </a:r>
        </a:p>
      </dgm:t>
    </dgm:pt>
    <dgm:pt modelId="{7293C520-A66F-46FE-ADC2-692E4D8CFEC8}" type="parTrans" cxnId="{AB98C403-180F-4288-8A25-8913F192DC43}">
      <dgm:prSet/>
      <dgm:spPr/>
      <dgm:t>
        <a:bodyPr/>
        <a:lstStyle/>
        <a:p>
          <a:endParaRPr lang="en-US" sz="1600"/>
        </a:p>
      </dgm:t>
    </dgm:pt>
    <dgm:pt modelId="{AE7B14EB-C2FB-4C36-8C55-9AEDEFE76895}" type="sibTrans" cxnId="{AB98C403-180F-4288-8A25-8913F192DC43}">
      <dgm:prSet/>
      <dgm:spPr/>
      <dgm:t>
        <a:bodyPr/>
        <a:lstStyle/>
        <a:p>
          <a:endParaRPr lang="en-US" sz="1600"/>
        </a:p>
      </dgm:t>
    </dgm:pt>
    <dgm:pt modelId="{EC60475A-D007-412F-903F-2A64CA05BDFD}">
      <dgm:prSet phldrT="[Text]" custT="1"/>
      <dgm:spPr/>
      <dgm:t>
        <a:bodyPr/>
        <a:lstStyle/>
        <a:p>
          <a:r>
            <a:rPr lang="en-US" sz="1400" dirty="0" smtClean="0">
              <a:latin typeface="Arial Narrow" panose="020B0606020202030204" pitchFamily="34" charset="0"/>
              <a:cs typeface="HelveticaNeueLT Std Thin"/>
            </a:rPr>
            <a:t>Ensure pole attachment rates and joint costs are allocated between divisions/subsidiary.</a:t>
          </a:r>
          <a:endParaRPr lang="en-US" sz="1400" dirty="0">
            <a:latin typeface="Arial Narrow" panose="020B0606020202030204" pitchFamily="34" charset="0"/>
            <a:cs typeface="HelveticaNeueLT Std Thin"/>
          </a:endParaRPr>
        </a:p>
      </dgm:t>
    </dgm:pt>
    <dgm:pt modelId="{BE459194-A58B-4CAA-A5FE-4C3E157B194A}" type="parTrans" cxnId="{7885E2C9-747F-4266-AA69-B588B2194685}">
      <dgm:prSet/>
      <dgm:spPr/>
      <dgm:t>
        <a:bodyPr/>
        <a:lstStyle/>
        <a:p>
          <a:endParaRPr lang="en-US" sz="1600"/>
        </a:p>
      </dgm:t>
    </dgm:pt>
    <dgm:pt modelId="{0ECAC629-3108-49F6-A82E-E44E9394224C}" type="sibTrans" cxnId="{7885E2C9-747F-4266-AA69-B588B2194685}">
      <dgm:prSet/>
      <dgm:spPr/>
      <dgm:t>
        <a:bodyPr/>
        <a:lstStyle/>
        <a:p>
          <a:endParaRPr lang="en-US" sz="1600"/>
        </a:p>
      </dgm:t>
    </dgm:pt>
    <dgm:pt modelId="{E3982822-1648-4F07-B090-DEE6107F719D}">
      <dgm:prSet phldrT="[Text]" custT="1"/>
      <dgm:spPr/>
      <dgm:t>
        <a:bodyPr/>
        <a:lstStyle/>
        <a:p>
          <a:r>
            <a:rPr lang="en-US" sz="1600" dirty="0" smtClean="0">
              <a:cs typeface="HelveticaNeueLT Std Thin"/>
            </a:rPr>
            <a:t>TVA</a:t>
          </a:r>
        </a:p>
      </dgm:t>
    </dgm:pt>
    <dgm:pt modelId="{FF9BFB55-AC8C-4C38-877C-19829F220D66}" type="parTrans" cxnId="{DBCD7A69-6666-4402-9279-0DB68CEA4743}">
      <dgm:prSet/>
      <dgm:spPr/>
      <dgm:t>
        <a:bodyPr/>
        <a:lstStyle/>
        <a:p>
          <a:endParaRPr lang="en-US" sz="1600"/>
        </a:p>
      </dgm:t>
    </dgm:pt>
    <dgm:pt modelId="{DBD1E697-6DB5-49B1-B6B5-7A6A8F9ECC74}" type="sibTrans" cxnId="{DBCD7A69-6666-4402-9279-0DB68CEA4743}">
      <dgm:prSet/>
      <dgm:spPr/>
      <dgm:t>
        <a:bodyPr/>
        <a:lstStyle/>
        <a:p>
          <a:endParaRPr lang="en-US" sz="1600"/>
        </a:p>
      </dgm:t>
    </dgm:pt>
    <dgm:pt modelId="{5E7ABB19-73C0-4B9F-90F9-B8907C73D000}">
      <dgm:prSet phldrT="[Text]" custT="1"/>
      <dgm:spPr/>
      <dgm:t>
        <a:bodyPr/>
        <a:lstStyle/>
        <a:p>
          <a:r>
            <a:rPr lang="en-US" sz="1400" dirty="0" smtClean="0">
              <a:latin typeface="Arial Narrow" panose="020B0606020202030204" pitchFamily="34" charset="0"/>
              <a:cs typeface="HelveticaNeueLT Std Thin"/>
            </a:rPr>
            <a:t>Contact your CSM or Regulatory Analyst to initiate discussions.</a:t>
          </a:r>
          <a:endParaRPr lang="en-US" sz="1400" dirty="0">
            <a:latin typeface="Arial Narrow" panose="020B0606020202030204" pitchFamily="34" charset="0"/>
            <a:cs typeface="HelveticaNeueLT Std Thin"/>
          </a:endParaRPr>
        </a:p>
      </dgm:t>
    </dgm:pt>
    <dgm:pt modelId="{BDDA63E3-E5A8-4CBC-9D5D-2F4FFFF69130}" type="parTrans" cxnId="{24131986-F9D2-4787-8637-42F1F3008353}">
      <dgm:prSet/>
      <dgm:spPr/>
      <dgm:t>
        <a:bodyPr/>
        <a:lstStyle/>
        <a:p>
          <a:endParaRPr lang="en-US" sz="1600"/>
        </a:p>
      </dgm:t>
    </dgm:pt>
    <dgm:pt modelId="{B263D480-1BBB-4C13-97F4-ED8EF020E662}" type="sibTrans" cxnId="{24131986-F9D2-4787-8637-42F1F3008353}">
      <dgm:prSet/>
      <dgm:spPr/>
      <dgm:t>
        <a:bodyPr/>
        <a:lstStyle/>
        <a:p>
          <a:endParaRPr lang="en-US" sz="1600"/>
        </a:p>
      </dgm:t>
    </dgm:pt>
    <dgm:pt modelId="{5A2CFBB6-B41A-4C92-B9A4-42491F2C4B3E}">
      <dgm:prSet phldrT="[Text]" custT="1"/>
      <dgm:spPr/>
      <dgm:t>
        <a:bodyPr/>
        <a:lstStyle/>
        <a:p>
          <a:r>
            <a:rPr lang="en-US" sz="1200" dirty="0" smtClean="0">
              <a:latin typeface="Arial Narrow" panose="020B0606020202030204" pitchFamily="34" charset="0"/>
              <a:cs typeface="HelveticaNeueLT Std Thin"/>
            </a:rPr>
            <a:t>Include a 10-yr pro forma of the financials for both electric and broadband.</a:t>
          </a:r>
          <a:endParaRPr lang="en-US" sz="1200" dirty="0">
            <a:latin typeface="Arial Narrow" panose="020B0606020202030204" pitchFamily="34" charset="0"/>
            <a:cs typeface="HelveticaNeueLT Std Thin"/>
          </a:endParaRPr>
        </a:p>
      </dgm:t>
    </dgm:pt>
    <dgm:pt modelId="{5655BE7A-B030-42AB-8DD2-0244DDED1350}" type="parTrans" cxnId="{ABD5AA99-60A4-4417-8885-7E6DCC966970}">
      <dgm:prSet/>
      <dgm:spPr/>
      <dgm:t>
        <a:bodyPr/>
        <a:lstStyle/>
        <a:p>
          <a:endParaRPr lang="en-US" sz="1600"/>
        </a:p>
      </dgm:t>
    </dgm:pt>
    <dgm:pt modelId="{54E97654-8EDB-44E4-822F-BF5099EA5DC9}" type="sibTrans" cxnId="{ABD5AA99-60A4-4417-8885-7E6DCC966970}">
      <dgm:prSet/>
      <dgm:spPr/>
      <dgm:t>
        <a:bodyPr/>
        <a:lstStyle/>
        <a:p>
          <a:endParaRPr lang="en-US" sz="1600"/>
        </a:p>
      </dgm:t>
    </dgm:pt>
    <dgm:pt modelId="{D198C4C8-0A99-4AAF-A5EB-649C9D13601F}">
      <dgm:prSet phldrT="[Text]" custT="1"/>
      <dgm:spPr/>
      <dgm:t>
        <a:bodyPr/>
        <a:lstStyle/>
        <a:p>
          <a:r>
            <a:rPr lang="en-US" sz="1200" dirty="0" smtClean="0">
              <a:latin typeface="Arial Narrow" panose="020B0606020202030204" pitchFamily="34" charset="0"/>
              <a:cs typeface="HelveticaNeueLT Std Thin"/>
            </a:rPr>
            <a:t>Pole attachment rates must be calculated according to TVA’s pole attachment calculations and guiding principles. </a:t>
          </a:r>
          <a:endParaRPr lang="en-US" sz="1200" dirty="0">
            <a:latin typeface="Arial Narrow" panose="020B0606020202030204" pitchFamily="34" charset="0"/>
            <a:cs typeface="HelveticaNeueLT Std Thin"/>
          </a:endParaRPr>
        </a:p>
      </dgm:t>
    </dgm:pt>
    <dgm:pt modelId="{32DFE7CE-B3F0-44C6-BE75-C24F82BC912D}" type="parTrans" cxnId="{6CB6162F-7A3C-498A-8987-0C60DC230416}">
      <dgm:prSet/>
      <dgm:spPr/>
      <dgm:t>
        <a:bodyPr/>
        <a:lstStyle/>
        <a:p>
          <a:endParaRPr lang="en-US" sz="1600"/>
        </a:p>
      </dgm:t>
    </dgm:pt>
    <dgm:pt modelId="{AADC5B25-D97B-4EAB-A4E8-C40A08000180}" type="sibTrans" cxnId="{6CB6162F-7A3C-498A-8987-0C60DC230416}">
      <dgm:prSet/>
      <dgm:spPr/>
      <dgm:t>
        <a:bodyPr/>
        <a:lstStyle/>
        <a:p>
          <a:endParaRPr lang="en-US" sz="1600"/>
        </a:p>
      </dgm:t>
    </dgm:pt>
    <dgm:pt modelId="{B4CFAB65-921F-4808-895B-2674CDE54EA7}">
      <dgm:prSet phldrT="[Text]" custT="1"/>
      <dgm:spPr/>
      <dgm:t>
        <a:bodyPr/>
        <a:lstStyle/>
        <a:p>
          <a:r>
            <a:rPr lang="en-US" sz="1400" dirty="0" smtClean="0">
              <a:latin typeface="Arial Narrow" panose="020B0606020202030204" pitchFamily="34" charset="0"/>
              <a:cs typeface="HelveticaNeueLT Std Thin"/>
            </a:rPr>
            <a:t>Ensure any new business or service is consistent with state law.</a:t>
          </a:r>
          <a:endParaRPr lang="en-US" sz="1400" dirty="0">
            <a:latin typeface="Arial Narrow" panose="020B0606020202030204" pitchFamily="34" charset="0"/>
          </a:endParaRPr>
        </a:p>
      </dgm:t>
    </dgm:pt>
    <dgm:pt modelId="{C81B244F-0B23-4A62-9B92-6FFFEF0344D0}" type="parTrans" cxnId="{8AAFD9BE-AE5C-407E-8FA1-110C5A2B4CC1}">
      <dgm:prSet/>
      <dgm:spPr/>
      <dgm:t>
        <a:bodyPr/>
        <a:lstStyle/>
        <a:p>
          <a:endParaRPr lang="en-US"/>
        </a:p>
      </dgm:t>
    </dgm:pt>
    <dgm:pt modelId="{403E82E0-F4C4-4C1E-B71A-FA3DA3954C82}" type="sibTrans" cxnId="{8AAFD9BE-AE5C-407E-8FA1-110C5A2B4CC1}">
      <dgm:prSet/>
      <dgm:spPr/>
      <dgm:t>
        <a:bodyPr/>
        <a:lstStyle/>
        <a:p>
          <a:endParaRPr lang="en-US"/>
        </a:p>
      </dgm:t>
    </dgm:pt>
    <dgm:pt modelId="{CE277E5D-DCF3-40F1-9EF8-43B8636214C4}">
      <dgm:prSet phldrT="[Text]" custT="1"/>
      <dgm:spPr/>
      <dgm:t>
        <a:bodyPr/>
        <a:lstStyle/>
        <a:p>
          <a:r>
            <a:rPr lang="en-US" sz="1400" dirty="0" smtClean="0">
              <a:latin typeface="Arial Narrow" panose="020B0606020202030204" pitchFamily="34" charset="0"/>
              <a:cs typeface="HelveticaNeueLT Std Thin"/>
            </a:rPr>
            <a:t>Submit a business plan to TVA as soon as possible. </a:t>
          </a:r>
          <a:endParaRPr lang="en-US" sz="1400" dirty="0">
            <a:latin typeface="Arial Narrow" panose="020B0606020202030204" pitchFamily="34" charset="0"/>
            <a:cs typeface="HelveticaNeueLT Std Thin"/>
          </a:endParaRPr>
        </a:p>
      </dgm:t>
    </dgm:pt>
    <dgm:pt modelId="{84BDFC1F-FCE1-46B6-AE4C-ADA328793334}" type="parTrans" cxnId="{35063729-CFE5-452B-8F31-E00630C77673}">
      <dgm:prSet/>
      <dgm:spPr/>
      <dgm:t>
        <a:bodyPr/>
        <a:lstStyle/>
        <a:p>
          <a:endParaRPr lang="en-US"/>
        </a:p>
      </dgm:t>
    </dgm:pt>
    <dgm:pt modelId="{F9C14B93-7899-4E97-95F0-72CDF0262546}" type="sibTrans" cxnId="{35063729-CFE5-452B-8F31-E00630C77673}">
      <dgm:prSet/>
      <dgm:spPr/>
      <dgm:t>
        <a:bodyPr/>
        <a:lstStyle/>
        <a:p>
          <a:endParaRPr lang="en-US"/>
        </a:p>
      </dgm:t>
    </dgm:pt>
    <dgm:pt modelId="{2D491B4F-11CD-4323-A81F-24B7E15B91F1}" type="pres">
      <dgm:prSet presAssocID="{317B5F3E-0224-4FB4-99DD-7091CAA3BE53}" presName="Name0" presStyleCnt="0">
        <dgm:presLayoutVars>
          <dgm:dir/>
          <dgm:animLvl val="lvl"/>
          <dgm:resizeHandles val="exact"/>
        </dgm:presLayoutVars>
      </dgm:prSet>
      <dgm:spPr/>
      <dgm:t>
        <a:bodyPr/>
        <a:lstStyle/>
        <a:p>
          <a:endParaRPr lang="en-US"/>
        </a:p>
      </dgm:t>
    </dgm:pt>
    <dgm:pt modelId="{80FF5256-94BB-4A35-AC0E-EDFB5912EDB9}" type="pres">
      <dgm:prSet presAssocID="{594D7E98-5FD9-4322-A0F7-CBB910F680F1}" presName="composite" presStyleCnt="0"/>
      <dgm:spPr/>
    </dgm:pt>
    <dgm:pt modelId="{E4B5E93F-4C28-4F2E-A8A6-C8B693D159BF}" type="pres">
      <dgm:prSet presAssocID="{594D7E98-5FD9-4322-A0F7-CBB910F680F1}" presName="parTx" presStyleLbl="alignNode1" presStyleIdx="0" presStyleCnt="2">
        <dgm:presLayoutVars>
          <dgm:chMax val="0"/>
          <dgm:chPref val="0"/>
          <dgm:bulletEnabled val="1"/>
        </dgm:presLayoutVars>
      </dgm:prSet>
      <dgm:spPr/>
      <dgm:t>
        <a:bodyPr/>
        <a:lstStyle/>
        <a:p>
          <a:endParaRPr lang="en-US"/>
        </a:p>
      </dgm:t>
    </dgm:pt>
    <dgm:pt modelId="{D783E5D8-62A0-4212-982D-0EE5195204F4}" type="pres">
      <dgm:prSet presAssocID="{594D7E98-5FD9-4322-A0F7-CBB910F680F1}" presName="desTx" presStyleLbl="alignAccFollowNode1" presStyleIdx="0" presStyleCnt="2" custScaleY="100000">
        <dgm:presLayoutVars>
          <dgm:bulletEnabled val="1"/>
        </dgm:presLayoutVars>
      </dgm:prSet>
      <dgm:spPr/>
      <dgm:t>
        <a:bodyPr/>
        <a:lstStyle/>
        <a:p>
          <a:endParaRPr lang="en-US"/>
        </a:p>
      </dgm:t>
    </dgm:pt>
    <dgm:pt modelId="{CD189C46-BE25-42BF-934B-3C14E3CFE0B8}" type="pres">
      <dgm:prSet presAssocID="{69E6D01C-E057-42E4-B7CA-C44C594A9B55}" presName="space" presStyleCnt="0"/>
      <dgm:spPr/>
    </dgm:pt>
    <dgm:pt modelId="{5D53DC01-C952-4AAB-86BB-4553FA1255E1}" type="pres">
      <dgm:prSet presAssocID="{E3982822-1648-4F07-B090-DEE6107F719D}" presName="composite" presStyleCnt="0"/>
      <dgm:spPr/>
    </dgm:pt>
    <dgm:pt modelId="{167EA16B-42B8-462D-BE62-C4D3379A9582}" type="pres">
      <dgm:prSet presAssocID="{E3982822-1648-4F07-B090-DEE6107F719D}" presName="parTx" presStyleLbl="alignNode1" presStyleIdx="1" presStyleCnt="2">
        <dgm:presLayoutVars>
          <dgm:chMax val="0"/>
          <dgm:chPref val="0"/>
          <dgm:bulletEnabled val="1"/>
        </dgm:presLayoutVars>
      </dgm:prSet>
      <dgm:spPr/>
      <dgm:t>
        <a:bodyPr/>
        <a:lstStyle/>
        <a:p>
          <a:endParaRPr lang="en-US"/>
        </a:p>
      </dgm:t>
    </dgm:pt>
    <dgm:pt modelId="{B3ECA4DA-7869-46C8-8D79-F67552A287CA}" type="pres">
      <dgm:prSet presAssocID="{E3982822-1648-4F07-B090-DEE6107F719D}" presName="desTx" presStyleLbl="alignAccFollowNode1" presStyleIdx="1" presStyleCnt="2">
        <dgm:presLayoutVars>
          <dgm:bulletEnabled val="1"/>
        </dgm:presLayoutVars>
      </dgm:prSet>
      <dgm:spPr/>
      <dgm:t>
        <a:bodyPr/>
        <a:lstStyle/>
        <a:p>
          <a:endParaRPr lang="en-US"/>
        </a:p>
      </dgm:t>
    </dgm:pt>
  </dgm:ptLst>
  <dgm:cxnLst>
    <dgm:cxn modelId="{AB98C403-180F-4288-8A25-8913F192DC43}" srcId="{E3982822-1648-4F07-B090-DEE6107F719D}" destId="{76DBFD50-5919-43D6-9ABB-AD1A2C90CAB3}" srcOrd="1" destOrd="0" parTransId="{7293C520-A66F-46FE-ADC2-692E4D8CFEC8}" sibTransId="{AE7B14EB-C2FB-4C36-8C55-9AEDEFE76895}"/>
    <dgm:cxn modelId="{8AAFD9BE-AE5C-407E-8FA1-110C5A2B4CC1}" srcId="{594D7E98-5FD9-4322-A0F7-CBB910F680F1}" destId="{B4CFAB65-921F-4808-895B-2674CDE54EA7}" srcOrd="0" destOrd="0" parTransId="{C81B244F-0B23-4A62-9B92-6FFFEF0344D0}" sibTransId="{403E82E0-F4C4-4C1E-B71A-FA3DA3954C82}"/>
    <dgm:cxn modelId="{D50411F3-4B45-403B-903D-CBDAF4B30D08}" type="presOf" srcId="{5A2CFBB6-B41A-4C92-B9A4-42491F2C4B3E}" destId="{D783E5D8-62A0-4212-982D-0EE5195204F4}" srcOrd="0" destOrd="3" presId="urn:microsoft.com/office/officeart/2005/8/layout/hList1"/>
    <dgm:cxn modelId="{7885E2C9-747F-4266-AA69-B588B2194685}" srcId="{594D7E98-5FD9-4322-A0F7-CBB910F680F1}" destId="{EC60475A-D007-412F-903F-2A64CA05BDFD}" srcOrd="3" destOrd="0" parTransId="{BE459194-A58B-4CAA-A5FE-4C3E157B194A}" sibTransId="{0ECAC629-3108-49F6-A82E-E44E9394224C}"/>
    <dgm:cxn modelId="{24131986-F9D2-4787-8637-42F1F3008353}" srcId="{594D7E98-5FD9-4322-A0F7-CBB910F680F1}" destId="{5E7ABB19-73C0-4B9F-90F9-B8907C73D000}" srcOrd="1" destOrd="0" parTransId="{BDDA63E3-E5A8-4CBC-9D5D-2F4FFFF69130}" sibTransId="{B263D480-1BBB-4C13-97F4-ED8EF020E662}"/>
    <dgm:cxn modelId="{4953D6FD-1791-4C9C-9287-E325B0D44622}" type="presOf" srcId="{76DBFD50-5919-43D6-9ABB-AD1A2C90CAB3}" destId="{B3ECA4DA-7869-46C8-8D79-F67552A287CA}" srcOrd="0" destOrd="1" presId="urn:microsoft.com/office/officeart/2005/8/layout/hList1"/>
    <dgm:cxn modelId="{491151D8-E83A-4396-803A-6AD3003C9C60}" type="presOf" srcId="{594D7E98-5FD9-4322-A0F7-CBB910F680F1}" destId="{E4B5E93F-4C28-4F2E-A8A6-C8B693D159BF}" srcOrd="0" destOrd="0" presId="urn:microsoft.com/office/officeart/2005/8/layout/hList1"/>
    <dgm:cxn modelId="{D62CE7FC-1B76-4BFE-929F-B1356C0612A6}" type="presOf" srcId="{317B5F3E-0224-4FB4-99DD-7091CAA3BE53}" destId="{2D491B4F-11CD-4323-A81F-24B7E15B91F1}" srcOrd="0" destOrd="0" presId="urn:microsoft.com/office/officeart/2005/8/layout/hList1"/>
    <dgm:cxn modelId="{DBCD7A69-6666-4402-9279-0DB68CEA4743}" srcId="{317B5F3E-0224-4FB4-99DD-7091CAA3BE53}" destId="{E3982822-1648-4F07-B090-DEE6107F719D}" srcOrd="1" destOrd="0" parTransId="{FF9BFB55-AC8C-4C38-877C-19829F220D66}" sibTransId="{DBD1E697-6DB5-49B1-B6B5-7A6A8F9ECC74}"/>
    <dgm:cxn modelId="{ABD5AA99-60A4-4417-8885-7E6DCC966970}" srcId="{CE277E5D-DCF3-40F1-9EF8-43B8636214C4}" destId="{5A2CFBB6-B41A-4C92-B9A4-42491F2C4B3E}" srcOrd="0" destOrd="0" parTransId="{5655BE7A-B030-42AB-8DD2-0244DDED1350}" sibTransId="{54E97654-8EDB-44E4-822F-BF5099EA5DC9}"/>
    <dgm:cxn modelId="{5B2D88F0-7881-439C-BB1C-872EBDBFB383}" type="presOf" srcId="{D198C4C8-0A99-4AAF-A5EB-649C9D13601F}" destId="{D783E5D8-62A0-4212-982D-0EE5195204F4}" srcOrd="0" destOrd="5" presId="urn:microsoft.com/office/officeart/2005/8/layout/hList1"/>
    <dgm:cxn modelId="{35063729-CFE5-452B-8F31-E00630C77673}" srcId="{594D7E98-5FD9-4322-A0F7-CBB910F680F1}" destId="{CE277E5D-DCF3-40F1-9EF8-43B8636214C4}" srcOrd="2" destOrd="0" parTransId="{84BDFC1F-FCE1-46B6-AE4C-ADA328793334}" sibTransId="{F9C14B93-7899-4E97-95F0-72CDF0262546}"/>
    <dgm:cxn modelId="{74A98022-9C77-45E4-9C30-C8A5705DCB10}" type="presOf" srcId="{5E7ABB19-73C0-4B9F-90F9-B8907C73D000}" destId="{D783E5D8-62A0-4212-982D-0EE5195204F4}" srcOrd="0" destOrd="1" presId="urn:microsoft.com/office/officeart/2005/8/layout/hList1"/>
    <dgm:cxn modelId="{ABBFD24F-83D0-4A66-B225-66F5ED2FEC8F}" srcId="{317B5F3E-0224-4FB4-99DD-7091CAA3BE53}" destId="{594D7E98-5FD9-4322-A0F7-CBB910F680F1}" srcOrd="0" destOrd="0" parTransId="{8D0BE5F6-A273-4FD3-907C-D1D6FAEBFB25}" sibTransId="{69E6D01C-E057-42E4-B7CA-C44C594A9B55}"/>
    <dgm:cxn modelId="{835CE386-5FEC-43CD-A2CE-BA01345F77ED}" type="presOf" srcId="{CE277E5D-DCF3-40F1-9EF8-43B8636214C4}" destId="{D783E5D8-62A0-4212-982D-0EE5195204F4}" srcOrd="0" destOrd="2" presId="urn:microsoft.com/office/officeart/2005/8/layout/hList1"/>
    <dgm:cxn modelId="{98D6B434-72B9-4416-973C-6AB97620F778}" srcId="{E3982822-1648-4F07-B090-DEE6107F719D}" destId="{2D4DFB12-E0B7-4F34-84FA-18BE85F1078A}" srcOrd="0" destOrd="0" parTransId="{88F2F8AC-2F99-4478-A53D-40D125A53CC9}" sibTransId="{0E4A5193-7400-4BDD-B601-4CA19E1A57C7}"/>
    <dgm:cxn modelId="{18ACAACE-9ACF-411D-AF81-EB37E5849EC6}" type="presOf" srcId="{EC60475A-D007-412F-903F-2A64CA05BDFD}" destId="{D783E5D8-62A0-4212-982D-0EE5195204F4}" srcOrd="0" destOrd="4" presId="urn:microsoft.com/office/officeart/2005/8/layout/hList1"/>
    <dgm:cxn modelId="{6CB6162F-7A3C-498A-8987-0C60DC230416}" srcId="{EC60475A-D007-412F-903F-2A64CA05BDFD}" destId="{D198C4C8-0A99-4AAF-A5EB-649C9D13601F}" srcOrd="0" destOrd="0" parTransId="{32DFE7CE-B3F0-44C6-BE75-C24F82BC912D}" sibTransId="{AADC5B25-D97B-4EAB-A4E8-C40A08000180}"/>
    <dgm:cxn modelId="{2FE05339-0E36-42AF-A750-0A4069E8D28F}" type="presOf" srcId="{E3982822-1648-4F07-B090-DEE6107F719D}" destId="{167EA16B-42B8-462D-BE62-C4D3379A9582}" srcOrd="0" destOrd="0" presId="urn:microsoft.com/office/officeart/2005/8/layout/hList1"/>
    <dgm:cxn modelId="{F488F69B-7FD9-452A-800A-596A05CC03D9}" type="presOf" srcId="{2D4DFB12-E0B7-4F34-84FA-18BE85F1078A}" destId="{B3ECA4DA-7869-46C8-8D79-F67552A287CA}" srcOrd="0" destOrd="0" presId="urn:microsoft.com/office/officeart/2005/8/layout/hList1"/>
    <dgm:cxn modelId="{BB20C9B0-75F7-4CB3-A94B-D94372A4A187}" type="presOf" srcId="{B4CFAB65-921F-4808-895B-2674CDE54EA7}" destId="{D783E5D8-62A0-4212-982D-0EE5195204F4}" srcOrd="0" destOrd="0" presId="urn:microsoft.com/office/officeart/2005/8/layout/hList1"/>
    <dgm:cxn modelId="{4C4E7AC9-56B5-4702-9CD8-EA40EBD13C5B}" type="presParOf" srcId="{2D491B4F-11CD-4323-A81F-24B7E15B91F1}" destId="{80FF5256-94BB-4A35-AC0E-EDFB5912EDB9}" srcOrd="0" destOrd="0" presId="urn:microsoft.com/office/officeart/2005/8/layout/hList1"/>
    <dgm:cxn modelId="{80B42756-AF94-443C-B76E-E9A8EFEE1AEA}" type="presParOf" srcId="{80FF5256-94BB-4A35-AC0E-EDFB5912EDB9}" destId="{E4B5E93F-4C28-4F2E-A8A6-C8B693D159BF}" srcOrd="0" destOrd="0" presId="urn:microsoft.com/office/officeart/2005/8/layout/hList1"/>
    <dgm:cxn modelId="{9B3F27C1-B78B-4B3A-A869-9961B055D1AC}" type="presParOf" srcId="{80FF5256-94BB-4A35-AC0E-EDFB5912EDB9}" destId="{D783E5D8-62A0-4212-982D-0EE5195204F4}" srcOrd="1" destOrd="0" presId="urn:microsoft.com/office/officeart/2005/8/layout/hList1"/>
    <dgm:cxn modelId="{F5FF8B3D-09D6-4500-8313-E09D8200E872}" type="presParOf" srcId="{2D491B4F-11CD-4323-A81F-24B7E15B91F1}" destId="{CD189C46-BE25-42BF-934B-3C14E3CFE0B8}" srcOrd="1" destOrd="0" presId="urn:microsoft.com/office/officeart/2005/8/layout/hList1"/>
    <dgm:cxn modelId="{3B6881AF-1C8E-4F3B-8310-07EAE8DC9BC1}" type="presParOf" srcId="{2D491B4F-11CD-4323-A81F-24B7E15B91F1}" destId="{5D53DC01-C952-4AAB-86BB-4553FA1255E1}" srcOrd="2" destOrd="0" presId="urn:microsoft.com/office/officeart/2005/8/layout/hList1"/>
    <dgm:cxn modelId="{F34FC545-B7E0-41B7-8994-EF48721BBF49}" type="presParOf" srcId="{5D53DC01-C952-4AAB-86BB-4553FA1255E1}" destId="{167EA16B-42B8-462D-BE62-C4D3379A9582}" srcOrd="0" destOrd="0" presId="urn:microsoft.com/office/officeart/2005/8/layout/hList1"/>
    <dgm:cxn modelId="{BF02A151-6883-4D50-965D-76406A4CA328}" type="presParOf" srcId="{5D53DC01-C952-4AAB-86BB-4553FA1255E1}" destId="{B3ECA4DA-7869-46C8-8D79-F67552A287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6DA4D-447E-44C3-AE1D-29B92AD56EDD}">
      <dsp:nvSpPr>
        <dsp:cNvPr id="0" name=""/>
        <dsp:cNvSpPr/>
      </dsp:nvSpPr>
      <dsp:spPr>
        <a:xfrm>
          <a:off x="996" y="333407"/>
          <a:ext cx="1631974" cy="652789"/>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b="1" kern="1200" dirty="0" smtClean="0">
              <a:latin typeface="Arial Narrow" panose="020B0606020202030204" pitchFamily="34" charset="0"/>
              <a:ea typeface="Tahoma" panose="020B0604030504040204" pitchFamily="34" charset="0"/>
              <a:cs typeface="Tahoma" panose="020B0604030504040204" pitchFamily="34" charset="0"/>
            </a:rPr>
            <a:t>June 4-15</a:t>
          </a:r>
          <a:endParaRPr lang="en-US" sz="1200" b="1" kern="1200" dirty="0">
            <a:latin typeface="Arial Narrow" panose="020B0606020202030204" pitchFamily="34" charset="0"/>
            <a:ea typeface="Tahoma" panose="020B0604030504040204" pitchFamily="34" charset="0"/>
            <a:cs typeface="Tahoma" panose="020B0604030504040204" pitchFamily="34" charset="0"/>
          </a:endParaRPr>
        </a:p>
      </dsp:txBody>
      <dsp:txXfrm>
        <a:off x="996" y="333407"/>
        <a:ext cx="1468777" cy="652789"/>
      </dsp:txXfrm>
    </dsp:sp>
    <dsp:sp modelId="{B9038A2A-BB8A-4B48-89CF-D9BC6C87336D}">
      <dsp:nvSpPr>
        <dsp:cNvPr id="0" name=""/>
        <dsp:cNvSpPr/>
      </dsp:nvSpPr>
      <dsp:spPr>
        <a:xfrm>
          <a:off x="1306576" y="333009"/>
          <a:ext cx="1631974" cy="65278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dirty="0" smtClean="0">
              <a:latin typeface="Arial Narrow" panose="020B0606020202030204" pitchFamily="34" charset="0"/>
              <a:ea typeface="Tahoma" panose="020B0604030504040204" pitchFamily="34" charset="0"/>
              <a:cs typeface="Tahoma" panose="020B0604030504040204" pitchFamily="34" charset="0"/>
            </a:rPr>
            <a:t>July</a:t>
          </a:r>
          <a:endParaRPr lang="en-US" sz="1200" b="1" kern="1200" dirty="0">
            <a:latin typeface="Arial Narrow" panose="020B0606020202030204" pitchFamily="34" charset="0"/>
            <a:ea typeface="Tahoma" panose="020B0604030504040204" pitchFamily="34" charset="0"/>
            <a:cs typeface="Tahoma" panose="020B0604030504040204" pitchFamily="34" charset="0"/>
          </a:endParaRPr>
        </a:p>
      </dsp:txBody>
      <dsp:txXfrm>
        <a:off x="1632971" y="333009"/>
        <a:ext cx="979185" cy="652789"/>
      </dsp:txXfrm>
    </dsp:sp>
    <dsp:sp modelId="{7EB8C696-A64A-4CFC-9BCC-59F2060E4757}">
      <dsp:nvSpPr>
        <dsp:cNvPr id="0" name=""/>
        <dsp:cNvSpPr/>
      </dsp:nvSpPr>
      <dsp:spPr>
        <a:xfrm>
          <a:off x="2612155" y="333407"/>
          <a:ext cx="1631974" cy="65278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dirty="0" smtClean="0">
              <a:latin typeface="Arial Narrow" panose="020B0606020202030204" pitchFamily="34" charset="0"/>
              <a:ea typeface="Tahoma" panose="020B0604030504040204" pitchFamily="34" charset="0"/>
              <a:cs typeface="Tahoma" panose="020B0604030504040204" pitchFamily="34" charset="0"/>
            </a:rPr>
            <a:t>August 15</a:t>
          </a:r>
          <a:endParaRPr lang="en-US" sz="1200" b="1" kern="1200" dirty="0">
            <a:latin typeface="Arial Narrow" panose="020B0606020202030204" pitchFamily="34" charset="0"/>
            <a:ea typeface="Tahoma" panose="020B0604030504040204" pitchFamily="34" charset="0"/>
            <a:cs typeface="Tahoma" panose="020B0604030504040204" pitchFamily="34" charset="0"/>
          </a:endParaRPr>
        </a:p>
      </dsp:txBody>
      <dsp:txXfrm>
        <a:off x="2938550" y="333407"/>
        <a:ext cx="979185" cy="652789"/>
      </dsp:txXfrm>
    </dsp:sp>
    <dsp:sp modelId="{08DACE37-091B-4DDC-8681-8FCF28DCE5BA}">
      <dsp:nvSpPr>
        <dsp:cNvPr id="0" name=""/>
        <dsp:cNvSpPr/>
      </dsp:nvSpPr>
      <dsp:spPr>
        <a:xfrm>
          <a:off x="3917735" y="333407"/>
          <a:ext cx="1631974" cy="65278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dirty="0" smtClean="0">
              <a:latin typeface="Arial Narrow" panose="020B0606020202030204" pitchFamily="34" charset="0"/>
              <a:ea typeface="Tahoma" panose="020B0604030504040204" pitchFamily="34" charset="0"/>
              <a:cs typeface="Tahoma" panose="020B0604030504040204" pitchFamily="34" charset="0"/>
            </a:rPr>
            <a:t>August 30</a:t>
          </a:r>
          <a:endParaRPr lang="en-US" sz="1200" b="1" kern="1200" dirty="0">
            <a:latin typeface="Arial Narrow" panose="020B0606020202030204" pitchFamily="34" charset="0"/>
            <a:ea typeface="Tahoma" panose="020B0604030504040204" pitchFamily="34" charset="0"/>
            <a:cs typeface="Tahoma" panose="020B0604030504040204" pitchFamily="34" charset="0"/>
          </a:endParaRPr>
        </a:p>
      </dsp:txBody>
      <dsp:txXfrm>
        <a:off x="4244130" y="333407"/>
        <a:ext cx="979185" cy="652789"/>
      </dsp:txXfrm>
    </dsp:sp>
    <dsp:sp modelId="{D738F094-43DB-4646-96FB-7729E945387D}">
      <dsp:nvSpPr>
        <dsp:cNvPr id="0" name=""/>
        <dsp:cNvSpPr/>
      </dsp:nvSpPr>
      <dsp:spPr>
        <a:xfrm>
          <a:off x="5223315" y="333407"/>
          <a:ext cx="1631974" cy="65278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dirty="0" smtClean="0">
              <a:latin typeface="Arial Narrow" panose="020B0606020202030204" pitchFamily="34" charset="0"/>
              <a:ea typeface="Tahoma" panose="020B0604030504040204" pitchFamily="34" charset="0"/>
              <a:cs typeface="Tahoma" panose="020B0604030504040204" pitchFamily="34" charset="0"/>
            </a:rPr>
            <a:t>September 15</a:t>
          </a:r>
          <a:endParaRPr lang="en-US" sz="1200" b="1" kern="1200" dirty="0">
            <a:latin typeface="Arial Narrow" panose="020B0606020202030204" pitchFamily="34" charset="0"/>
            <a:ea typeface="Tahoma" panose="020B0604030504040204" pitchFamily="34" charset="0"/>
            <a:cs typeface="Tahoma" panose="020B0604030504040204" pitchFamily="34" charset="0"/>
          </a:endParaRPr>
        </a:p>
      </dsp:txBody>
      <dsp:txXfrm>
        <a:off x="5549710" y="333407"/>
        <a:ext cx="979185" cy="652789"/>
      </dsp:txXfrm>
    </dsp:sp>
    <dsp:sp modelId="{FF259D9D-2E17-42D1-8132-600AD6FA099D}">
      <dsp:nvSpPr>
        <dsp:cNvPr id="0" name=""/>
        <dsp:cNvSpPr/>
      </dsp:nvSpPr>
      <dsp:spPr>
        <a:xfrm>
          <a:off x="6528895" y="333407"/>
          <a:ext cx="1631974" cy="652789"/>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dirty="0" smtClean="0">
              <a:latin typeface="Arial Narrow" panose="020B0606020202030204" pitchFamily="34" charset="0"/>
              <a:ea typeface="Tahoma" panose="020B0604030504040204" pitchFamily="34" charset="0"/>
              <a:cs typeface="Tahoma" panose="020B0604030504040204" pitchFamily="34" charset="0"/>
            </a:rPr>
            <a:t>FY19</a:t>
          </a:r>
          <a:endParaRPr lang="en-US" sz="1200" b="1" kern="1200" dirty="0">
            <a:latin typeface="Arial Narrow" panose="020B0606020202030204" pitchFamily="34" charset="0"/>
            <a:ea typeface="Tahoma" panose="020B0604030504040204" pitchFamily="34" charset="0"/>
            <a:cs typeface="Tahoma" panose="020B0604030504040204" pitchFamily="34" charset="0"/>
          </a:endParaRPr>
        </a:p>
      </dsp:txBody>
      <dsp:txXfrm>
        <a:off x="6855290" y="333407"/>
        <a:ext cx="979185" cy="652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0A772-0FCC-4912-9518-74D29B023812}">
      <dsp:nvSpPr>
        <dsp:cNvPr id="0" name=""/>
        <dsp:cNvSpPr/>
      </dsp:nvSpPr>
      <dsp:spPr>
        <a:xfrm>
          <a:off x="5879" y="62177"/>
          <a:ext cx="1757365" cy="14498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2003</a:t>
          </a:r>
          <a:endParaRPr lang="en-US" sz="1600" kern="1200" dirty="0"/>
        </a:p>
        <a:p>
          <a:pPr marL="114300" lvl="1" indent="-114300" algn="l" defTabSz="622300">
            <a:lnSpc>
              <a:spcPct val="90000"/>
            </a:lnSpc>
            <a:spcBef>
              <a:spcPct val="0"/>
            </a:spcBef>
            <a:spcAft>
              <a:spcPct val="15000"/>
            </a:spcAft>
            <a:buChar char="••"/>
          </a:pPr>
          <a:r>
            <a:rPr lang="en-US" sz="1400" kern="1200" dirty="0" smtClean="0"/>
            <a:t>2 LPCs offered broadband / telecom</a:t>
          </a:r>
          <a:endParaRPr lang="en-US" sz="1400" kern="1200" dirty="0"/>
        </a:p>
      </dsp:txBody>
      <dsp:txXfrm>
        <a:off x="48343" y="104641"/>
        <a:ext cx="1672437" cy="1364898"/>
      </dsp:txXfrm>
    </dsp:sp>
    <dsp:sp modelId="{F385F4C7-6C1B-44EE-A737-91F792FD3151}">
      <dsp:nvSpPr>
        <dsp:cNvPr id="0" name=""/>
        <dsp:cNvSpPr/>
      </dsp:nvSpPr>
      <dsp:spPr>
        <a:xfrm>
          <a:off x="1938981" y="569177"/>
          <a:ext cx="372561" cy="435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1938981" y="656342"/>
        <a:ext cx="260793" cy="261496"/>
      </dsp:txXfrm>
    </dsp:sp>
    <dsp:sp modelId="{81C453C6-8A85-45FE-8AC8-FDD6122A7902}">
      <dsp:nvSpPr>
        <dsp:cNvPr id="0" name=""/>
        <dsp:cNvSpPr/>
      </dsp:nvSpPr>
      <dsp:spPr>
        <a:xfrm>
          <a:off x="2466190" y="62177"/>
          <a:ext cx="1757365" cy="14498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Today</a:t>
          </a:r>
          <a:endParaRPr lang="en-US" sz="1600" kern="1200" dirty="0"/>
        </a:p>
        <a:p>
          <a:pPr marL="114300" lvl="1" indent="-114300" algn="l" defTabSz="622300">
            <a:lnSpc>
              <a:spcPct val="90000"/>
            </a:lnSpc>
            <a:spcBef>
              <a:spcPct val="0"/>
            </a:spcBef>
            <a:spcAft>
              <a:spcPct val="15000"/>
            </a:spcAft>
            <a:buChar char="••"/>
          </a:pPr>
          <a:r>
            <a:rPr lang="en-US" sz="1400" kern="1200" dirty="0" smtClean="0"/>
            <a:t>26 LPCs offer broadband, telecom, cable, TV, and/or internet services</a:t>
          </a:r>
          <a:endParaRPr lang="en-US" sz="1400" kern="1200" dirty="0"/>
        </a:p>
      </dsp:txBody>
      <dsp:txXfrm>
        <a:off x="2508654" y="104641"/>
        <a:ext cx="1672437" cy="1364898"/>
      </dsp:txXfrm>
    </dsp:sp>
    <dsp:sp modelId="{DD09A5F4-DA6A-48BB-9380-990E3C95C428}">
      <dsp:nvSpPr>
        <dsp:cNvPr id="0" name=""/>
        <dsp:cNvSpPr/>
      </dsp:nvSpPr>
      <dsp:spPr>
        <a:xfrm>
          <a:off x="4399292" y="569177"/>
          <a:ext cx="372561" cy="435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4399292" y="656342"/>
        <a:ext cx="260793" cy="261496"/>
      </dsp:txXfrm>
    </dsp:sp>
    <dsp:sp modelId="{0DE7769A-F097-4B59-B936-D882A6DF5245}">
      <dsp:nvSpPr>
        <dsp:cNvPr id="0" name=""/>
        <dsp:cNvSpPr/>
      </dsp:nvSpPr>
      <dsp:spPr>
        <a:xfrm>
          <a:off x="4926502" y="62177"/>
          <a:ext cx="1757365" cy="14498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Future</a:t>
          </a:r>
          <a:endParaRPr lang="en-US" sz="1600" kern="1200" dirty="0"/>
        </a:p>
        <a:p>
          <a:pPr marL="114300" lvl="1" indent="-114300" algn="l" defTabSz="622300">
            <a:lnSpc>
              <a:spcPct val="90000"/>
            </a:lnSpc>
            <a:spcBef>
              <a:spcPct val="0"/>
            </a:spcBef>
            <a:spcAft>
              <a:spcPct val="15000"/>
            </a:spcAft>
            <a:buChar char="••"/>
          </a:pPr>
          <a:r>
            <a:rPr lang="en-US" sz="1400" kern="1200" dirty="0" smtClean="0"/>
            <a:t>2 LPCs currently deploying</a:t>
          </a:r>
          <a:endParaRPr lang="en-US" sz="1400" kern="1200" dirty="0"/>
        </a:p>
        <a:p>
          <a:pPr marL="114300" lvl="1" indent="-114300" algn="l" defTabSz="622300">
            <a:lnSpc>
              <a:spcPct val="90000"/>
            </a:lnSpc>
            <a:spcBef>
              <a:spcPct val="0"/>
            </a:spcBef>
            <a:spcAft>
              <a:spcPct val="15000"/>
            </a:spcAft>
            <a:buChar char="••"/>
          </a:pPr>
          <a:r>
            <a:rPr lang="en-US" sz="1400" kern="1200" dirty="0" smtClean="0"/>
            <a:t>20 LPCs expressing interest</a:t>
          </a:r>
          <a:endParaRPr lang="en-US" sz="1400" kern="1200" dirty="0"/>
        </a:p>
      </dsp:txBody>
      <dsp:txXfrm>
        <a:off x="4968966" y="104641"/>
        <a:ext cx="1672437" cy="136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E93F-4C28-4F2E-A8A6-C8B693D159BF}">
      <dsp:nvSpPr>
        <dsp:cNvPr id="0" name=""/>
        <dsp:cNvSpPr/>
      </dsp:nvSpPr>
      <dsp:spPr>
        <a:xfrm>
          <a:off x="5489" y="-32506"/>
          <a:ext cx="3403088" cy="3724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cs typeface="HelveticaNeueLT Std Thin"/>
            </a:rPr>
            <a:t>LPCs</a:t>
          </a:r>
          <a:endParaRPr lang="en-US" sz="1600" kern="1200" dirty="0"/>
        </a:p>
      </dsp:txBody>
      <dsp:txXfrm>
        <a:off x="5489" y="-32506"/>
        <a:ext cx="3403088" cy="372481"/>
      </dsp:txXfrm>
    </dsp:sp>
    <dsp:sp modelId="{D783E5D8-62A0-4212-982D-0EE5195204F4}">
      <dsp:nvSpPr>
        <dsp:cNvPr id="0" name=""/>
        <dsp:cNvSpPr/>
      </dsp:nvSpPr>
      <dsp:spPr>
        <a:xfrm>
          <a:off x="5489" y="339975"/>
          <a:ext cx="3403088" cy="2635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Narrow" panose="020B0606020202030204" pitchFamily="34" charset="0"/>
              <a:cs typeface="HelveticaNeueLT Std Thin"/>
            </a:rPr>
            <a:t>Ensure any new business or service is consistent with state law.</a:t>
          </a:r>
          <a:endParaRPr lang="en-US"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Narrow" panose="020B0606020202030204" pitchFamily="34" charset="0"/>
              <a:cs typeface="HelveticaNeueLT Std Thin"/>
            </a:rPr>
            <a:t>Contact your CSM or Regulatory Analyst to initiate discussions.</a:t>
          </a:r>
          <a:endParaRPr lang="en-US" sz="1400" kern="1200" dirty="0">
            <a:latin typeface="Arial Narrow" panose="020B0606020202030204" pitchFamily="34" charset="0"/>
            <a:cs typeface="HelveticaNeueLT Std Thin"/>
          </a:endParaRPr>
        </a:p>
        <a:p>
          <a:pPr marL="114300" lvl="1" indent="-114300" algn="l" defTabSz="622300">
            <a:lnSpc>
              <a:spcPct val="90000"/>
            </a:lnSpc>
            <a:spcBef>
              <a:spcPct val="0"/>
            </a:spcBef>
            <a:spcAft>
              <a:spcPct val="15000"/>
            </a:spcAft>
            <a:buChar char="••"/>
          </a:pPr>
          <a:r>
            <a:rPr lang="en-US" sz="1400" kern="1200" dirty="0" smtClean="0">
              <a:latin typeface="Arial Narrow" panose="020B0606020202030204" pitchFamily="34" charset="0"/>
              <a:cs typeface="HelveticaNeueLT Std Thin"/>
            </a:rPr>
            <a:t>Submit a business plan to TVA as soon as possible. </a:t>
          </a:r>
          <a:endParaRPr lang="en-US" sz="1400" kern="1200" dirty="0">
            <a:latin typeface="Arial Narrow" panose="020B0606020202030204" pitchFamily="34" charset="0"/>
            <a:cs typeface="HelveticaNeueLT Std Thin"/>
          </a:endParaRPr>
        </a:p>
        <a:p>
          <a:pPr marL="228600" lvl="2" indent="-114300" algn="l" defTabSz="533400">
            <a:lnSpc>
              <a:spcPct val="90000"/>
            </a:lnSpc>
            <a:spcBef>
              <a:spcPct val="0"/>
            </a:spcBef>
            <a:spcAft>
              <a:spcPct val="15000"/>
            </a:spcAft>
            <a:buChar char="••"/>
          </a:pPr>
          <a:r>
            <a:rPr lang="en-US" sz="1200" kern="1200" dirty="0" smtClean="0">
              <a:latin typeface="Arial Narrow" panose="020B0606020202030204" pitchFamily="34" charset="0"/>
              <a:cs typeface="HelveticaNeueLT Std Thin"/>
            </a:rPr>
            <a:t>Include a 10-yr pro forma of the financials for both electric and broadband.</a:t>
          </a:r>
          <a:endParaRPr lang="en-US" sz="1200" kern="1200" dirty="0">
            <a:latin typeface="Arial Narrow" panose="020B0606020202030204" pitchFamily="34" charset="0"/>
            <a:cs typeface="HelveticaNeueLT Std Thin"/>
          </a:endParaRPr>
        </a:p>
        <a:p>
          <a:pPr marL="114300" lvl="1" indent="-114300" algn="l" defTabSz="622300">
            <a:lnSpc>
              <a:spcPct val="90000"/>
            </a:lnSpc>
            <a:spcBef>
              <a:spcPct val="0"/>
            </a:spcBef>
            <a:spcAft>
              <a:spcPct val="15000"/>
            </a:spcAft>
            <a:buChar char="••"/>
          </a:pPr>
          <a:r>
            <a:rPr lang="en-US" sz="1400" kern="1200" dirty="0" smtClean="0">
              <a:latin typeface="Arial Narrow" panose="020B0606020202030204" pitchFamily="34" charset="0"/>
              <a:cs typeface="HelveticaNeueLT Std Thin"/>
            </a:rPr>
            <a:t>Ensure pole attachment rates and joint costs are allocated between divisions/subsidiary.</a:t>
          </a:r>
          <a:endParaRPr lang="en-US" sz="1400" kern="1200" dirty="0">
            <a:latin typeface="Arial Narrow" panose="020B0606020202030204" pitchFamily="34" charset="0"/>
            <a:cs typeface="HelveticaNeueLT Std Thin"/>
          </a:endParaRPr>
        </a:p>
        <a:p>
          <a:pPr marL="228600" lvl="2" indent="-114300" algn="l" defTabSz="533400">
            <a:lnSpc>
              <a:spcPct val="90000"/>
            </a:lnSpc>
            <a:spcBef>
              <a:spcPct val="0"/>
            </a:spcBef>
            <a:spcAft>
              <a:spcPct val="15000"/>
            </a:spcAft>
            <a:buChar char="••"/>
          </a:pPr>
          <a:r>
            <a:rPr lang="en-US" sz="1200" kern="1200" dirty="0" smtClean="0">
              <a:latin typeface="Arial Narrow" panose="020B0606020202030204" pitchFamily="34" charset="0"/>
              <a:cs typeface="HelveticaNeueLT Std Thin"/>
            </a:rPr>
            <a:t>Pole attachment rates must be calculated according to TVA’s pole attachment calculations and guiding principles. </a:t>
          </a:r>
          <a:endParaRPr lang="en-US" sz="1200" kern="1200" dirty="0">
            <a:latin typeface="Arial Narrow" panose="020B0606020202030204" pitchFamily="34" charset="0"/>
            <a:cs typeface="HelveticaNeueLT Std Thin"/>
          </a:endParaRPr>
        </a:p>
      </dsp:txBody>
      <dsp:txXfrm>
        <a:off x="5489" y="339975"/>
        <a:ext cx="3403088" cy="2635199"/>
      </dsp:txXfrm>
    </dsp:sp>
    <dsp:sp modelId="{167EA16B-42B8-462D-BE62-C4D3379A9582}">
      <dsp:nvSpPr>
        <dsp:cNvPr id="0" name=""/>
        <dsp:cNvSpPr/>
      </dsp:nvSpPr>
      <dsp:spPr>
        <a:xfrm>
          <a:off x="3884545" y="0"/>
          <a:ext cx="3399765" cy="3724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cs typeface="HelveticaNeueLT Std Thin"/>
            </a:rPr>
            <a:t>TVA</a:t>
          </a:r>
        </a:p>
      </dsp:txBody>
      <dsp:txXfrm>
        <a:off x="3884545" y="0"/>
        <a:ext cx="3399765" cy="372481"/>
      </dsp:txXfrm>
    </dsp:sp>
    <dsp:sp modelId="{B3ECA4DA-7869-46C8-8D79-F67552A287CA}">
      <dsp:nvSpPr>
        <dsp:cNvPr id="0" name=""/>
        <dsp:cNvSpPr/>
      </dsp:nvSpPr>
      <dsp:spPr>
        <a:xfrm>
          <a:off x="3884545" y="372481"/>
          <a:ext cx="3399765" cy="25701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Narrow" panose="020B0606020202030204" pitchFamily="34" charset="0"/>
              <a:cs typeface="HelveticaNeueLT Std Thin"/>
            </a:rPr>
            <a:t>Review the proposed business plan for reasonableness.</a:t>
          </a:r>
        </a:p>
        <a:p>
          <a:pPr marL="114300" lvl="1" indent="-114300" algn="l" defTabSz="622300">
            <a:lnSpc>
              <a:spcPct val="90000"/>
            </a:lnSpc>
            <a:spcBef>
              <a:spcPct val="0"/>
            </a:spcBef>
            <a:spcAft>
              <a:spcPct val="15000"/>
            </a:spcAft>
            <a:buChar char="••"/>
          </a:pPr>
          <a:r>
            <a:rPr lang="en-US" sz="1400" kern="1200" dirty="0" smtClean="0">
              <a:latin typeface="Arial Narrow" panose="020B0606020202030204" pitchFamily="34" charset="0"/>
              <a:cs typeface="HelveticaNeueLT Std Thin"/>
            </a:rPr>
            <a:t>Under certain circumstances, TVA may agree to the use of electric system funds as a loan to a retail broadband division.</a:t>
          </a:r>
        </a:p>
      </dsp:txBody>
      <dsp:txXfrm>
        <a:off x="3884545" y="372481"/>
        <a:ext cx="3399765" cy="257018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248EBE-51DF-BB4C-A9FA-7620BFC94D29}" type="datetimeFigureOut">
              <a:rPr lang="en-US" smtClean="0"/>
              <a:t>05/14/2018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D399A2F-668C-5049-A70A-836AD81A5B35}" type="slidenum">
              <a:rPr lang="en-US" smtClean="0"/>
              <a:t>‹#›</a:t>
            </a:fld>
            <a:endParaRPr lang="en-US" dirty="0"/>
          </a:p>
        </p:txBody>
      </p:sp>
    </p:spTree>
    <p:extLst>
      <p:ext uri="{BB962C8B-B14F-4D97-AF65-F5344CB8AC3E}">
        <p14:creationId xmlns:p14="http://schemas.microsoft.com/office/powerpoint/2010/main" val="108012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AE909D0-EA56-6346-812E-3FAD681E6151}" type="datetimeFigureOut">
              <a:rPr lang="en-US" smtClean="0"/>
              <a:t>05/14/2018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F383A2-DC86-154E-9B73-AF10FA2A5834}" type="slidenum">
              <a:rPr lang="en-US" smtClean="0"/>
              <a:t>‹#›</a:t>
            </a:fld>
            <a:endParaRPr lang="en-US" dirty="0"/>
          </a:p>
        </p:txBody>
      </p:sp>
    </p:spTree>
    <p:extLst>
      <p:ext uri="{BB962C8B-B14F-4D97-AF65-F5344CB8AC3E}">
        <p14:creationId xmlns:p14="http://schemas.microsoft.com/office/powerpoint/2010/main" val="3329903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8352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10</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11</a:t>
            </a:fld>
            <a:endParaRPr lang="en-US" dirty="0"/>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9286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12</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13</a:t>
            </a:fld>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14</a:t>
            </a:fld>
            <a:endParaRPr lang="en-US" dirty="0"/>
          </a:p>
        </p:txBody>
      </p:sp>
      <p:sp>
        <p:nvSpPr>
          <p:cNvPr id="6" name="Notes Placeholder 5"/>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206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06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06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06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19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06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92861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20</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9286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21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2068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83A2-DC86-154E-9B73-AF10FA2A5834}" type="slidenum">
              <a:rPr lang="en-US" smtClean="0"/>
              <a:t>22</a:t>
            </a:fld>
            <a:endParaRPr lang="en-US" dirty="0"/>
          </a:p>
        </p:txBody>
      </p:sp>
    </p:spTree>
    <p:extLst>
      <p:ext uri="{BB962C8B-B14F-4D97-AF65-F5344CB8AC3E}">
        <p14:creationId xmlns:p14="http://schemas.microsoft.com/office/powerpoint/2010/main" val="178785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3</a:t>
            </a:fld>
            <a:endParaRPr lang="en-US" dirty="0"/>
          </a:p>
        </p:txBody>
      </p:sp>
    </p:spTree>
    <p:extLst>
      <p:ext uri="{BB962C8B-B14F-4D97-AF65-F5344CB8AC3E}">
        <p14:creationId xmlns:p14="http://schemas.microsoft.com/office/powerpoint/2010/main" val="40206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06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5</a:t>
            </a:fld>
            <a:endParaRPr lang="en-US" dirty="0"/>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206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9286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06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8</a:t>
            </a:fld>
            <a:endParaRPr lang="en-US" dirty="0"/>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206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F383A2-DC86-154E-9B73-AF10FA2A5834}" type="slidenum">
              <a:rPr lang="en-US" smtClean="0"/>
              <a:t>9</a:t>
            </a:fld>
            <a:endParaRPr lang="en-US" dirty="0"/>
          </a:p>
        </p:txBody>
      </p:sp>
    </p:spTree>
    <p:extLst>
      <p:ext uri="{BB962C8B-B14F-4D97-AF65-F5344CB8AC3E}">
        <p14:creationId xmlns:p14="http://schemas.microsoft.com/office/powerpoint/2010/main" val="402068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Master" Target="../slideMasters/slideMaster4.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vmlDrawing" Target="../drawings/vmlDrawing2.v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image" Target="../media/image10.png"/><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9"/>
          <p:cNvSpPr>
            <a:spLocks noGrp="1"/>
          </p:cNvSpPr>
          <p:nvPr>
            <p:ph type="title" hasCustomPrompt="1"/>
          </p:nvPr>
        </p:nvSpPr>
        <p:spPr>
          <a:xfrm>
            <a:off x="457200" y="2629143"/>
            <a:ext cx="8229600" cy="857250"/>
          </a:xfrm>
          <a:prstGeom prst="rect">
            <a:avLst/>
          </a:prstGeom>
        </p:spPr>
        <p:txBody>
          <a:bodyPr vert="horz" lIns="91440" tIns="45720" rIns="91440" bIns="45720" rtlCol="0" anchor="ctr">
            <a:normAutofit/>
          </a:bodyPr>
          <a:lstStyle>
            <a:lvl1pPr>
              <a:defRPr sz="4000" b="0" i="0" baseline="0">
                <a:latin typeface="+mj-lt"/>
                <a:cs typeface="HelveticaNeueLT Std Thin"/>
              </a:defRPr>
            </a:lvl1pPr>
          </a:lstStyle>
          <a:p>
            <a:r>
              <a:rPr lang="en-US" dirty="0" smtClean="0"/>
              <a:t>Place Title of Presentation Here</a:t>
            </a:r>
            <a:endParaRPr lang="en-US" dirty="0"/>
          </a:p>
        </p:txBody>
      </p:sp>
      <p:sp>
        <p:nvSpPr>
          <p:cNvPr id="9" name="Text Placeholder 8"/>
          <p:cNvSpPr>
            <a:spLocks noGrp="1"/>
          </p:cNvSpPr>
          <p:nvPr>
            <p:ph type="body" sz="quarter" idx="10" hasCustomPrompt="1"/>
          </p:nvPr>
        </p:nvSpPr>
        <p:spPr>
          <a:xfrm>
            <a:off x="3061027" y="3770922"/>
            <a:ext cx="3061024" cy="795338"/>
          </a:xfrm>
          <a:prstGeom prst="rect">
            <a:avLst/>
          </a:prstGeom>
        </p:spPr>
        <p:txBody>
          <a:bodyPr vert="horz" wrap="none"/>
          <a:lstStyle>
            <a:lvl1pPr marL="0" indent="0" algn="ctr">
              <a:buFontTx/>
              <a:buNone/>
              <a:defRPr sz="1800" b="0" i="0" baseline="0">
                <a:solidFill>
                  <a:schemeClr val="accent3"/>
                </a:solidFill>
                <a:latin typeface="+mn-lt"/>
                <a:cs typeface="HelveticaNeueLT Std Thin"/>
              </a:defRPr>
            </a:lvl1pPr>
            <a:lvl2pPr marL="457200" indent="0">
              <a:buFontTx/>
              <a:buNone/>
              <a:defRPr sz="1800" baseline="0">
                <a:solidFill>
                  <a:schemeClr val="accent5"/>
                </a:solidFill>
                <a:latin typeface="Arial Narrow"/>
              </a:defRPr>
            </a:lvl2pPr>
            <a:lvl3pPr marL="914400" indent="0">
              <a:buFontTx/>
              <a:buNone/>
              <a:defRPr sz="1800" baseline="0">
                <a:solidFill>
                  <a:schemeClr val="accent5"/>
                </a:solidFill>
                <a:latin typeface="Arial Narrow"/>
              </a:defRPr>
            </a:lvl3pPr>
            <a:lvl4pPr marL="1371600" indent="0">
              <a:buFontTx/>
              <a:buNone/>
              <a:defRPr sz="1800" baseline="0">
                <a:solidFill>
                  <a:schemeClr val="accent5"/>
                </a:solidFill>
                <a:latin typeface="Arial Narrow"/>
              </a:defRPr>
            </a:lvl4pPr>
            <a:lvl5pPr marL="1828800" indent="0">
              <a:buFontTx/>
              <a:buNone/>
              <a:defRPr sz="1800" baseline="0">
                <a:solidFill>
                  <a:schemeClr val="accent5"/>
                </a:solidFill>
                <a:latin typeface="Arial Narrow"/>
              </a:defRPr>
            </a:lvl5pPr>
          </a:lstStyle>
          <a:p>
            <a:pPr lvl="0"/>
            <a:r>
              <a:rPr lang="en-US" dirty="0" smtClean="0"/>
              <a:t>PRESENTER</a:t>
            </a:r>
          </a:p>
          <a:p>
            <a:pPr lvl="0"/>
            <a:r>
              <a:rPr lang="en-US" dirty="0" smtClean="0"/>
              <a:t>DATE</a:t>
            </a:r>
            <a:endParaRPr lang="en-US" dirty="0"/>
          </a:p>
        </p:txBody>
      </p:sp>
      <p:cxnSp>
        <p:nvCxnSpPr>
          <p:cNvPr id="10" name="Straight Connector 9"/>
          <p:cNvCxnSpPr/>
          <p:nvPr/>
        </p:nvCxnSpPr>
        <p:spPr>
          <a:xfrm>
            <a:off x="907953" y="3600417"/>
            <a:ext cx="73280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295_REV_TVA_Logo 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3360" y="929769"/>
            <a:ext cx="1097280" cy="1097280"/>
          </a:xfrm>
          <a:prstGeom prst="rect">
            <a:avLst/>
          </a:prstGeom>
        </p:spPr>
      </p:pic>
    </p:spTree>
    <p:extLst>
      <p:ext uri="{BB962C8B-B14F-4D97-AF65-F5344CB8AC3E}">
        <p14:creationId xmlns:p14="http://schemas.microsoft.com/office/powerpoint/2010/main" val="34572579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7824"/>
            <a:ext cx="9144000" cy="2462637"/>
          </a:xfrm>
          <a:prstGeom prst="rect">
            <a:avLst/>
          </a:prstGeom>
        </p:spPr>
      </p:pic>
      <p:sp>
        <p:nvSpPr>
          <p:cNvPr id="6" name="Title Placeholder 9"/>
          <p:cNvSpPr>
            <a:spLocks noGrp="1"/>
          </p:cNvSpPr>
          <p:nvPr>
            <p:ph type="title" hasCustomPrompt="1"/>
          </p:nvPr>
        </p:nvSpPr>
        <p:spPr>
          <a:xfrm>
            <a:off x="515817" y="1841092"/>
            <a:ext cx="8229600" cy="857250"/>
          </a:xfrm>
          <a:prstGeom prst="rect">
            <a:avLst/>
          </a:prstGeom>
        </p:spPr>
        <p:txBody>
          <a:bodyPr vert="horz" lIns="91440" tIns="45720" rIns="91440" bIns="45720" rtlCol="0" anchor="ctr">
            <a:normAutofit/>
          </a:bodyPr>
          <a:lstStyle>
            <a:lvl1pPr algn="l">
              <a:defRPr sz="4000" b="0" i="0" baseline="0">
                <a:solidFill>
                  <a:schemeClr val="bg1"/>
                </a:solidFill>
                <a:latin typeface="+mj-lt"/>
                <a:cs typeface="HelveticaNeueLT Std Thin"/>
              </a:defRPr>
            </a:lvl1pPr>
          </a:lstStyle>
          <a:p>
            <a:r>
              <a:rPr lang="en-US" dirty="0" smtClean="0"/>
              <a:t>Place Title of Presentation Here</a:t>
            </a:r>
            <a:endParaRPr lang="en-US" dirty="0"/>
          </a:p>
        </p:txBody>
      </p:sp>
      <p:sp>
        <p:nvSpPr>
          <p:cNvPr id="9" name="Text Placeholder 8"/>
          <p:cNvSpPr>
            <a:spLocks noGrp="1"/>
          </p:cNvSpPr>
          <p:nvPr>
            <p:ph type="body" sz="quarter" idx="10" hasCustomPrompt="1"/>
          </p:nvPr>
        </p:nvSpPr>
        <p:spPr>
          <a:xfrm>
            <a:off x="515817" y="2846101"/>
            <a:ext cx="3061024" cy="795338"/>
          </a:xfrm>
          <a:prstGeom prst="rect">
            <a:avLst/>
          </a:prstGeom>
        </p:spPr>
        <p:txBody>
          <a:bodyPr vert="horz" wrap="none"/>
          <a:lstStyle>
            <a:lvl1pPr marL="0" indent="0" algn="l">
              <a:buFontTx/>
              <a:buNone/>
              <a:defRPr sz="1800" b="0" i="0" baseline="0">
                <a:solidFill>
                  <a:schemeClr val="bg1"/>
                </a:solidFill>
                <a:latin typeface="+mn-lt"/>
                <a:cs typeface="HelveticaNeueLT Std Thin"/>
              </a:defRPr>
            </a:lvl1pPr>
            <a:lvl2pPr marL="457200" indent="0" algn="l">
              <a:buFontTx/>
              <a:buNone/>
              <a:defRPr sz="1800" b="0" i="0" baseline="0">
                <a:solidFill>
                  <a:schemeClr val="bg1"/>
                </a:solidFill>
                <a:latin typeface="+mn-lt"/>
                <a:cs typeface="HelveticaNeueLT Std Thin"/>
              </a:defRPr>
            </a:lvl2pPr>
            <a:lvl3pPr marL="914400" indent="0">
              <a:buFontTx/>
              <a:buNone/>
              <a:defRPr sz="1800" baseline="0">
                <a:solidFill>
                  <a:schemeClr val="accent5"/>
                </a:solidFill>
                <a:latin typeface="Arial Narrow"/>
              </a:defRPr>
            </a:lvl3pPr>
            <a:lvl4pPr marL="1371600" indent="0">
              <a:buFontTx/>
              <a:buNone/>
              <a:defRPr sz="1800" baseline="0">
                <a:solidFill>
                  <a:schemeClr val="accent5"/>
                </a:solidFill>
                <a:latin typeface="Arial Narrow"/>
              </a:defRPr>
            </a:lvl4pPr>
            <a:lvl5pPr marL="1828800" indent="0">
              <a:buFontTx/>
              <a:buNone/>
              <a:defRPr sz="1800" baseline="0">
                <a:solidFill>
                  <a:schemeClr val="accent5"/>
                </a:solidFill>
                <a:latin typeface="Arial Narrow"/>
              </a:defRPr>
            </a:lvl5pPr>
          </a:lstStyle>
          <a:p>
            <a:pPr lvl="0"/>
            <a:r>
              <a:rPr lang="en-US" dirty="0" smtClean="0"/>
              <a:t>PRESENTER</a:t>
            </a:r>
          </a:p>
          <a:p>
            <a:pPr lvl="0"/>
            <a:r>
              <a:rPr lang="en-US" dirty="0" smtClean="0"/>
              <a:t>DATE</a:t>
            </a:r>
            <a:endParaRPr lang="en-US" dirty="0"/>
          </a:p>
        </p:txBody>
      </p:sp>
      <p:cxnSp>
        <p:nvCxnSpPr>
          <p:cNvPr id="10" name="Straight Connector 9"/>
          <p:cNvCxnSpPr/>
          <p:nvPr/>
        </p:nvCxnSpPr>
        <p:spPr>
          <a:xfrm>
            <a:off x="0" y="1320931"/>
            <a:ext cx="9150513"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513" y="3941690"/>
            <a:ext cx="9150513"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82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userDrawn="1"/>
        </p:nvGrpSpPr>
        <p:grpSpPr>
          <a:xfrm>
            <a:off x="699868" y="937846"/>
            <a:ext cx="2901722" cy="2696308"/>
            <a:chOff x="699868" y="937846"/>
            <a:chExt cx="2901722" cy="2696308"/>
          </a:xfrm>
        </p:grpSpPr>
        <p:sp>
          <p:nvSpPr>
            <p:cNvPr id="4" name="Rectangle 3"/>
            <p:cNvSpPr/>
            <p:nvPr/>
          </p:nvSpPr>
          <p:spPr>
            <a:xfrm>
              <a:off x="699868" y="937846"/>
              <a:ext cx="2901722" cy="269630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6" name="Picture 5" descr="295_TVA_Logo 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196" y="1125677"/>
              <a:ext cx="365760" cy="365760"/>
            </a:xfrm>
            <a:prstGeom prst="rect">
              <a:avLst/>
            </a:prstGeom>
          </p:spPr>
        </p:pic>
        <p:cxnSp>
          <p:nvCxnSpPr>
            <p:cNvPr id="8" name="Straight Connector 7"/>
            <p:cNvCxnSpPr>
              <a:stCxn id="4" idx="2"/>
            </p:cNvCxnSpPr>
            <p:nvPr userDrawn="1"/>
          </p:nvCxnSpPr>
          <p:spPr>
            <a:xfrm flipH="1">
              <a:off x="699868" y="3634154"/>
              <a:ext cx="1450861" cy="0"/>
            </a:xfrm>
            <a:prstGeom prst="line">
              <a:avLst/>
            </a:prstGeom>
            <a:ln w="635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4" idx="2"/>
            </p:cNvCxnSpPr>
            <p:nvPr userDrawn="1"/>
          </p:nvCxnSpPr>
          <p:spPr>
            <a:xfrm flipH="1">
              <a:off x="2150729" y="3634154"/>
              <a:ext cx="1450861" cy="0"/>
            </a:xfrm>
            <a:prstGeom prst="line">
              <a:avLst/>
            </a:prstGeom>
            <a:ln w="63500">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774501" y="1658729"/>
            <a:ext cx="2761961" cy="1801918"/>
          </a:xfrm>
          <a:prstGeom prst="rect">
            <a:avLst/>
          </a:prstGeom>
        </p:spPr>
        <p:txBody>
          <a:bodyPr vert="horz"/>
          <a:lstStyle>
            <a:lvl1pPr algn="l">
              <a:defRPr sz="2800" b="0" i="0">
                <a:solidFill>
                  <a:schemeClr val="accent2"/>
                </a:solidFill>
                <a:latin typeface="+mj-lt"/>
                <a:cs typeface="HelveticaNeueLT Std Thin"/>
              </a:defRPr>
            </a:lvl1pPr>
          </a:lstStyle>
          <a:p>
            <a:r>
              <a:rPr lang="en-US" dirty="0" smtClean="0"/>
              <a:t>Place Title</a:t>
            </a:r>
            <a:br>
              <a:rPr lang="en-US" dirty="0" smtClean="0"/>
            </a:br>
            <a:r>
              <a:rPr lang="en-US" dirty="0" smtClean="0"/>
              <a:t>of Transition Slide Here</a:t>
            </a:r>
            <a:endParaRPr lang="en-US" dirty="0"/>
          </a:p>
        </p:txBody>
      </p:sp>
    </p:spTree>
    <p:extLst>
      <p:ext uri="{BB962C8B-B14F-4D97-AF65-F5344CB8AC3E}">
        <p14:creationId xmlns:p14="http://schemas.microsoft.com/office/powerpoint/2010/main" val="2624910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295 pos 2 TVA 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6241" y="1761865"/>
            <a:ext cx="1291518" cy="1291518"/>
          </a:xfrm>
          <a:prstGeom prst="rect">
            <a:avLst/>
          </a:prstGeom>
        </p:spPr>
      </p:pic>
    </p:spTree>
    <p:extLst>
      <p:ext uri="{BB962C8B-B14F-4D97-AF65-F5344CB8AC3E}">
        <p14:creationId xmlns:p14="http://schemas.microsoft.com/office/powerpoint/2010/main" val="3042905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7824"/>
            <a:ext cx="9144000" cy="2462637"/>
          </a:xfrm>
          <a:prstGeom prst="rect">
            <a:avLst/>
          </a:prstGeom>
        </p:spPr>
      </p:pic>
      <p:sp>
        <p:nvSpPr>
          <p:cNvPr id="6" name="Title Placeholder 9"/>
          <p:cNvSpPr>
            <a:spLocks noGrp="1"/>
          </p:cNvSpPr>
          <p:nvPr>
            <p:ph type="title" hasCustomPrompt="1"/>
          </p:nvPr>
        </p:nvSpPr>
        <p:spPr>
          <a:xfrm>
            <a:off x="515817" y="1841092"/>
            <a:ext cx="8229600" cy="857250"/>
          </a:xfrm>
          <a:prstGeom prst="rect">
            <a:avLst/>
          </a:prstGeom>
        </p:spPr>
        <p:txBody>
          <a:bodyPr vert="horz" lIns="91440" tIns="45720" rIns="91440" bIns="45720" rtlCol="0" anchor="ctr">
            <a:normAutofit/>
          </a:bodyPr>
          <a:lstStyle>
            <a:lvl1pPr algn="l">
              <a:defRPr sz="4000" b="0" i="0" baseline="0">
                <a:solidFill>
                  <a:schemeClr val="bg1"/>
                </a:solidFill>
                <a:latin typeface="+mj-lt"/>
                <a:cs typeface="HelveticaNeueLT Std Thin"/>
              </a:defRPr>
            </a:lvl1pPr>
          </a:lstStyle>
          <a:p>
            <a:r>
              <a:rPr lang="en-US" dirty="0" smtClean="0"/>
              <a:t>Place Title of Presentation Here</a:t>
            </a:r>
            <a:endParaRPr lang="en-US" dirty="0"/>
          </a:p>
        </p:txBody>
      </p:sp>
      <p:sp>
        <p:nvSpPr>
          <p:cNvPr id="9" name="Text Placeholder 8"/>
          <p:cNvSpPr>
            <a:spLocks noGrp="1"/>
          </p:cNvSpPr>
          <p:nvPr>
            <p:ph type="body" sz="quarter" idx="10" hasCustomPrompt="1"/>
          </p:nvPr>
        </p:nvSpPr>
        <p:spPr>
          <a:xfrm>
            <a:off x="515817" y="2846101"/>
            <a:ext cx="3061024" cy="795338"/>
          </a:xfrm>
          <a:prstGeom prst="rect">
            <a:avLst/>
          </a:prstGeom>
        </p:spPr>
        <p:txBody>
          <a:bodyPr vert="horz" wrap="none"/>
          <a:lstStyle>
            <a:lvl1pPr marL="0" indent="0" algn="l">
              <a:buFontTx/>
              <a:buNone/>
              <a:defRPr sz="1800" b="0" i="0" baseline="0">
                <a:solidFill>
                  <a:schemeClr val="bg1"/>
                </a:solidFill>
                <a:latin typeface="+mn-lt"/>
                <a:cs typeface="HelveticaNeueLT Std Thin"/>
              </a:defRPr>
            </a:lvl1pPr>
            <a:lvl2pPr marL="457200" indent="0" algn="l">
              <a:buFontTx/>
              <a:buNone/>
              <a:defRPr sz="1800" b="0" i="0" baseline="0">
                <a:solidFill>
                  <a:schemeClr val="bg1"/>
                </a:solidFill>
                <a:latin typeface="+mn-lt"/>
                <a:cs typeface="HelveticaNeueLT Std Thin"/>
              </a:defRPr>
            </a:lvl2pPr>
            <a:lvl3pPr marL="914400" indent="0">
              <a:buFontTx/>
              <a:buNone/>
              <a:defRPr sz="1800" baseline="0">
                <a:solidFill>
                  <a:schemeClr val="accent5"/>
                </a:solidFill>
                <a:latin typeface="Arial Narrow"/>
              </a:defRPr>
            </a:lvl3pPr>
            <a:lvl4pPr marL="1371600" indent="0">
              <a:buFontTx/>
              <a:buNone/>
              <a:defRPr sz="1800" baseline="0">
                <a:solidFill>
                  <a:schemeClr val="accent5"/>
                </a:solidFill>
                <a:latin typeface="Arial Narrow"/>
              </a:defRPr>
            </a:lvl4pPr>
            <a:lvl5pPr marL="1828800" indent="0">
              <a:buFontTx/>
              <a:buNone/>
              <a:defRPr sz="1800" baseline="0">
                <a:solidFill>
                  <a:schemeClr val="accent5"/>
                </a:solidFill>
                <a:latin typeface="Arial Narrow"/>
              </a:defRPr>
            </a:lvl5pPr>
          </a:lstStyle>
          <a:p>
            <a:pPr lvl="0"/>
            <a:r>
              <a:rPr lang="en-US" dirty="0" smtClean="0"/>
              <a:t>PRESENTER</a:t>
            </a:r>
          </a:p>
          <a:p>
            <a:pPr lvl="0"/>
            <a:r>
              <a:rPr lang="en-US" dirty="0" smtClean="0"/>
              <a:t>DATE</a:t>
            </a:r>
            <a:endParaRPr lang="en-US" dirty="0"/>
          </a:p>
        </p:txBody>
      </p:sp>
      <p:cxnSp>
        <p:nvCxnSpPr>
          <p:cNvPr id="10" name="Straight Connector 9"/>
          <p:cNvCxnSpPr/>
          <p:nvPr/>
        </p:nvCxnSpPr>
        <p:spPr>
          <a:xfrm>
            <a:off x="0" y="1320931"/>
            <a:ext cx="9150513"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513" y="3941690"/>
            <a:ext cx="9150513"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09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295 pos 2 TVA 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6241" y="1761865"/>
            <a:ext cx="1291518" cy="1291518"/>
          </a:xfrm>
          <a:prstGeom prst="rect">
            <a:avLst/>
          </a:prstGeom>
        </p:spPr>
      </p:pic>
    </p:spTree>
    <p:extLst>
      <p:ext uri="{BB962C8B-B14F-4D97-AF65-F5344CB8AC3E}">
        <p14:creationId xmlns:p14="http://schemas.microsoft.com/office/powerpoint/2010/main" val="43488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1101826" name="Rectangle 2" hidden="1"/>
          <p:cNvGraphicFramePr>
            <a:graphicFrameLocks/>
          </p:cNvGraphicFramePr>
          <p:nvPr>
            <p:custDataLst>
              <p:tags r:id="rId2"/>
            </p:custDataLst>
          </p:nvPr>
        </p:nvGraphicFramePr>
        <p:xfrm>
          <a:off x="17" y="16"/>
          <a:ext cx="158744" cy="119051"/>
        </p:xfrm>
        <a:graphic>
          <a:graphicData uri="http://schemas.openxmlformats.org/presentationml/2006/ole">
            <mc:AlternateContent xmlns:mc="http://schemas.openxmlformats.org/markup-compatibility/2006">
              <mc:Choice xmlns:v="urn:schemas-microsoft-com:vml" Requires="v">
                <p:oleObj spid="_x0000_s2091" name="think-cell Slide" r:id="rId14" imgW="0" imgH="0" progId="">
                  <p:embed/>
                </p:oleObj>
              </mc:Choice>
              <mc:Fallback>
                <p:oleObj name="think-cell Slide" r:id="rId14"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7" y="16"/>
                        <a:ext cx="158744" cy="11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01827" name="Picture 24" descr="Pos TVA Logo"/>
          <p:cNvPicPr>
            <a:picLocks noChangeAspect="1" noChangeArrowheads="1"/>
          </p:cNvPicPr>
          <p:nvPr>
            <p:custDataLst>
              <p:tags r:id="rId3"/>
            </p:custDataLst>
          </p:nvPr>
        </p:nvPicPr>
        <p:blipFill>
          <a:blip r:embed="rId15" cstate="print"/>
          <a:srcRect/>
          <a:stretch>
            <a:fillRect/>
          </a:stretch>
        </p:blipFill>
        <p:spPr bwMode="auto">
          <a:xfrm>
            <a:off x="207994" y="201788"/>
            <a:ext cx="362844" cy="273332"/>
          </a:xfrm>
          <a:prstGeom prst="rect">
            <a:avLst/>
          </a:prstGeom>
          <a:noFill/>
          <a:ln w="9525">
            <a:noFill/>
            <a:miter lim="800000"/>
            <a:headEnd/>
            <a:tailEnd/>
          </a:ln>
        </p:spPr>
      </p:pic>
      <p:sp>
        <p:nvSpPr>
          <p:cNvPr id="1101828" name="Title"/>
          <p:cNvSpPr>
            <a:spLocks noGrp="1" noChangeArrowheads="1"/>
          </p:cNvSpPr>
          <p:nvPr>
            <p:ph type="ctrTitle"/>
            <p:custDataLst>
              <p:tags r:id="rId4"/>
            </p:custDataLst>
          </p:nvPr>
        </p:nvSpPr>
        <p:spPr>
          <a:xfrm>
            <a:off x="557245" y="2138027"/>
            <a:ext cx="7771995" cy="461665"/>
          </a:xfrm>
        </p:spPr>
        <p:txBody>
          <a:bodyPr anchor="b"/>
          <a:lstStyle>
            <a:lvl1pPr>
              <a:defRPr sz="3000"/>
            </a:lvl1pPr>
          </a:lstStyle>
          <a:p>
            <a:r>
              <a:rPr lang="en-US"/>
              <a:t>Click to edit Master title style</a:t>
            </a:r>
          </a:p>
        </p:txBody>
      </p:sp>
      <p:sp>
        <p:nvSpPr>
          <p:cNvPr id="1101829" name="Rectangle 5"/>
          <p:cNvSpPr>
            <a:spLocks noGrp="1" noChangeArrowheads="1"/>
          </p:cNvSpPr>
          <p:nvPr>
            <p:ph type="subTitle" idx="1"/>
            <p:custDataLst>
              <p:tags r:id="rId5"/>
            </p:custDataLst>
          </p:nvPr>
        </p:nvSpPr>
        <p:spPr>
          <a:xfrm>
            <a:off x="557245" y="2758846"/>
            <a:ext cx="7771995" cy="246221"/>
          </a:xfrm>
        </p:spPr>
        <p:txBody>
          <a:bodyPr/>
          <a:lstStyle>
            <a:lvl1pPr>
              <a:defRPr/>
            </a:lvl1pPr>
          </a:lstStyle>
          <a:p>
            <a:r>
              <a:rPr lang="en-US"/>
              <a:t>Click to edit Master subtitle style</a:t>
            </a:r>
          </a:p>
        </p:txBody>
      </p:sp>
      <p:sp>
        <p:nvSpPr>
          <p:cNvPr id="2" name="Line 6"/>
          <p:cNvSpPr>
            <a:spLocks noChangeShapeType="1"/>
          </p:cNvSpPr>
          <p:nvPr>
            <p:custDataLst>
              <p:tags r:id="rId6"/>
            </p:custDataLst>
          </p:nvPr>
        </p:nvSpPr>
        <p:spPr bwMode="auto">
          <a:xfrm>
            <a:off x="557245" y="2678653"/>
            <a:ext cx="8019831" cy="0"/>
          </a:xfrm>
          <a:prstGeom prst="line">
            <a:avLst/>
          </a:prstGeom>
          <a:noFill/>
          <a:ln w="25400">
            <a:solidFill>
              <a:srgbClr val="808080"/>
            </a:solidFill>
            <a:round/>
            <a:headEnd/>
            <a:tailEnd/>
          </a:ln>
        </p:spPr>
        <p:txBody>
          <a:bodyPr lIns="93106" tIns="46555" rIns="93106" bIns="46555"/>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nvGrpSpPr>
          <p:cNvPr id="3" name="McK Title Elements"/>
          <p:cNvGrpSpPr>
            <a:grpSpLocks/>
          </p:cNvGrpSpPr>
          <p:nvPr>
            <p:custDataLst>
              <p:tags r:id="rId7"/>
            </p:custDataLst>
          </p:nvPr>
        </p:nvGrpSpPr>
        <p:grpSpPr bwMode="auto">
          <a:xfrm>
            <a:off x="557234" y="3644284"/>
            <a:ext cx="4935654" cy="466806"/>
            <a:chOff x="351" y="3061"/>
            <a:chExt cx="3109" cy="392"/>
          </a:xfrm>
        </p:grpSpPr>
        <p:sp>
          <p:nvSpPr>
            <p:cNvPr id="1101833" name="McK Document type" hidden="1"/>
            <p:cNvSpPr txBox="1">
              <a:spLocks noChangeArrowheads="1"/>
            </p:cNvSpPr>
            <p:nvPr userDrawn="1"/>
          </p:nvSpPr>
          <p:spPr bwMode="auto">
            <a:xfrm>
              <a:off x="351" y="3061"/>
              <a:ext cx="3109" cy="181"/>
            </a:xfrm>
            <a:prstGeom prst="rect">
              <a:avLst/>
            </a:prstGeom>
            <a:noFill/>
            <a:ln w="9525">
              <a:noFill/>
              <a:miter lim="800000"/>
              <a:headEnd/>
              <a:tailEnd/>
            </a:ln>
            <a:effectLst/>
          </p:spPr>
          <p:txBody>
            <a:bodyPr lIns="0" tIns="0" rIns="0" bIns="0" anchor="b">
              <a:spAutoFit/>
            </a:bodyPr>
            <a:lstStyle/>
            <a:p>
              <a:pPr defTabSz="911687" fontAlgn="base">
                <a:spcBef>
                  <a:spcPct val="0"/>
                </a:spcBef>
                <a:spcAft>
                  <a:spcPct val="0"/>
                </a:spcAft>
              </a:pPr>
              <a:r>
                <a:rPr lang="en-US" sz="1400" dirty="0">
                  <a:solidFill>
                    <a:srgbClr val="000000"/>
                  </a:solidFill>
                  <a:ea typeface="SimSun" pitchFamily="2" charset="-122"/>
                  <a:cs typeface="Tahoma" pitchFamily="34" charset="0"/>
                </a:rPr>
                <a:t>Document type</a:t>
              </a:r>
            </a:p>
          </p:txBody>
        </p:sp>
        <p:sp>
          <p:nvSpPr>
            <p:cNvPr id="1101834" name="McK Date" hidden="1"/>
            <p:cNvSpPr txBox="1">
              <a:spLocks noChangeArrowheads="1"/>
            </p:cNvSpPr>
            <p:nvPr userDrawn="1"/>
          </p:nvSpPr>
          <p:spPr bwMode="auto">
            <a:xfrm>
              <a:off x="351" y="3272"/>
              <a:ext cx="3109" cy="181"/>
            </a:xfrm>
            <a:prstGeom prst="rect">
              <a:avLst/>
            </a:prstGeom>
            <a:noFill/>
            <a:ln w="9525">
              <a:noFill/>
              <a:miter lim="800000"/>
              <a:headEnd/>
              <a:tailEnd/>
            </a:ln>
            <a:effectLst/>
          </p:spPr>
          <p:txBody>
            <a:bodyPr lIns="0" tIns="0" rIns="0" bIns="0">
              <a:spAutoFit/>
            </a:bodyPr>
            <a:lstStyle/>
            <a:p>
              <a:pPr defTabSz="911687" fontAlgn="base">
                <a:spcBef>
                  <a:spcPct val="0"/>
                </a:spcBef>
                <a:spcAft>
                  <a:spcPct val="0"/>
                </a:spcAft>
              </a:pPr>
              <a:r>
                <a:rPr lang="en-US" sz="1400" dirty="0">
                  <a:solidFill>
                    <a:srgbClr val="000000"/>
                  </a:solidFill>
                  <a:ea typeface="SimSun" pitchFamily="2" charset="-122"/>
                  <a:cs typeface="Tahoma" pitchFamily="34" charset="0"/>
                </a:rPr>
                <a:t>Date</a:t>
              </a:r>
            </a:p>
          </p:txBody>
        </p:sp>
      </p:grpSp>
      <p:sp>
        <p:nvSpPr>
          <p:cNvPr id="1101835" name="Working Draft Text" hidden="1"/>
          <p:cNvSpPr txBox="1">
            <a:spLocks noChangeArrowheads="1"/>
          </p:cNvSpPr>
          <p:nvPr>
            <p:custDataLst>
              <p:tags r:id="rId8"/>
            </p:custDataLst>
          </p:nvPr>
        </p:nvSpPr>
        <p:spPr bwMode="auto">
          <a:xfrm>
            <a:off x="557226" y="801774"/>
            <a:ext cx="907300" cy="138499"/>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900" dirty="0">
                <a:solidFill>
                  <a:srgbClr val="000000"/>
                </a:solidFill>
                <a:ea typeface="SimSun" pitchFamily="2" charset="-122"/>
                <a:cs typeface="Tahoma" pitchFamily="34" charset="0"/>
              </a:rPr>
              <a:t>WORKING DRAFT</a:t>
            </a:r>
          </a:p>
        </p:txBody>
      </p:sp>
      <p:sp>
        <p:nvSpPr>
          <p:cNvPr id="1101836" name="Working Draft" hidden="1"/>
          <p:cNvSpPr txBox="1">
            <a:spLocks noChangeArrowheads="1"/>
          </p:cNvSpPr>
          <p:nvPr>
            <p:custDataLst>
              <p:tags r:id="rId9"/>
            </p:custDataLst>
          </p:nvPr>
        </p:nvSpPr>
        <p:spPr bwMode="auto">
          <a:xfrm>
            <a:off x="557245" y="918406"/>
            <a:ext cx="3181961" cy="138499"/>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900" dirty="0">
                <a:solidFill>
                  <a:srgbClr val="000000"/>
                </a:solidFill>
                <a:ea typeface="SimSun" pitchFamily="2" charset="-122"/>
                <a:cs typeface="Tahoma" pitchFamily="34" charset="0"/>
              </a:rPr>
              <a:t>Last Modified 10/12/2011 11:09:24 PM Eastern Standard Time</a:t>
            </a:r>
          </a:p>
        </p:txBody>
      </p:sp>
      <p:sp>
        <p:nvSpPr>
          <p:cNvPr id="1101837" name="Printed" hidden="1"/>
          <p:cNvSpPr txBox="1">
            <a:spLocks noChangeArrowheads="1"/>
          </p:cNvSpPr>
          <p:nvPr>
            <p:custDataLst>
              <p:tags r:id="rId10"/>
            </p:custDataLst>
          </p:nvPr>
        </p:nvSpPr>
        <p:spPr bwMode="auto">
          <a:xfrm>
            <a:off x="557245" y="1036247"/>
            <a:ext cx="2867773" cy="138499"/>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900" dirty="0">
                <a:solidFill>
                  <a:srgbClr val="000000"/>
                </a:solidFill>
                <a:ea typeface="SimSun" pitchFamily="2" charset="-122"/>
                <a:cs typeface="Tahoma" pitchFamily="34" charset="0"/>
              </a:rPr>
              <a:t>Printed 10/12/2011 12:08:02 PM Eastern Standard Time</a:t>
            </a:r>
          </a:p>
        </p:txBody>
      </p:sp>
      <p:sp>
        <p:nvSpPr>
          <p:cNvPr id="1101838" name="doc id"/>
          <p:cNvSpPr>
            <a:spLocks noChangeArrowheads="1"/>
          </p:cNvSpPr>
          <p:nvPr>
            <p:custDataLst>
              <p:tags r:id="rId11"/>
            </p:custDataLst>
          </p:nvPr>
        </p:nvSpPr>
        <p:spPr bwMode="auto">
          <a:xfrm>
            <a:off x="8264446" y="27941"/>
            <a:ext cx="657655" cy="91110"/>
          </a:xfrm>
          <a:prstGeom prst="rect">
            <a:avLst/>
          </a:prstGeom>
          <a:noFill/>
          <a:ln w="9525">
            <a:noFill/>
            <a:miter lim="800000"/>
            <a:headEnd/>
            <a:tailEnd/>
          </a:ln>
          <a:effectLst/>
        </p:spPr>
        <p:txBody>
          <a:bodyPr wrap="none" lIns="0" tIns="0" rIns="0" bIns="0"/>
          <a:lstStyle/>
          <a:p>
            <a:pPr algn="r" defTabSz="893906" fontAlgn="base">
              <a:spcBef>
                <a:spcPct val="0"/>
              </a:spcBef>
              <a:spcAft>
                <a:spcPct val="0"/>
              </a:spcAft>
            </a:pPr>
            <a:endParaRPr lang="en-US" sz="800" dirty="0">
              <a:solidFill>
                <a:srgbClr val="000000"/>
              </a:solidFill>
              <a:ea typeface="SimSun" pitchFamily="2" charset="-122"/>
              <a:cs typeface="Tahoma" pitchFamily="34" charset="0"/>
            </a:endParaRPr>
          </a:p>
        </p:txBody>
      </p:sp>
      <p:sp>
        <p:nvSpPr>
          <p:cNvPr id="14" name="Rectangle 9"/>
          <p:cNvSpPr>
            <a:spLocks noChangeArrowheads="1"/>
          </p:cNvSpPr>
          <p:nvPr userDrawn="1">
            <p:custDataLst>
              <p:tags r:id="rId12"/>
            </p:custDataLst>
          </p:nvPr>
        </p:nvSpPr>
        <p:spPr bwMode="auto">
          <a:xfrm>
            <a:off x="2014158" y="4987811"/>
            <a:ext cx="4769233" cy="76944"/>
          </a:xfrm>
          <a:prstGeom prst="rect">
            <a:avLst/>
          </a:prstGeom>
          <a:noFill/>
          <a:ln w="9525">
            <a:noFill/>
            <a:miter lim="800000"/>
            <a:headEnd/>
            <a:tailEnd/>
          </a:ln>
        </p:spPr>
        <p:txBody>
          <a:bodyPr wrap="square" lIns="0" tIns="0" rIns="0" bIns="0">
            <a:spAutoFit/>
          </a:bodyPr>
          <a:lstStyle/>
          <a:p>
            <a:pPr algn="ctr" defTabSz="912366" fontAlgn="base">
              <a:lnSpc>
                <a:spcPct val="50000"/>
              </a:lnSpc>
              <a:spcBef>
                <a:spcPts val="700"/>
              </a:spcBef>
              <a:spcAft>
                <a:spcPct val="0"/>
              </a:spcAft>
              <a:buFont typeface="Tahoma" pitchFamily="34" charset="0"/>
              <a:buNone/>
              <a:defRPr/>
            </a:pPr>
            <a:r>
              <a:rPr lang="en-US" sz="1000" dirty="0">
                <a:solidFill>
                  <a:srgbClr val="000000"/>
                </a:solidFill>
                <a:ea typeface="SimSun" pitchFamily="2" charset="-122"/>
                <a:cs typeface="Tahoma" pitchFamily="34" charset="0"/>
              </a:rPr>
              <a:t>TVA Restricted Information - Deliberative and Pre-Decisional Privileged </a:t>
            </a:r>
          </a:p>
        </p:txBody>
      </p:sp>
    </p:spTree>
    <p:extLst>
      <p:ext uri="{BB962C8B-B14F-4D97-AF65-F5344CB8AC3E}">
        <p14:creationId xmlns:p14="http://schemas.microsoft.com/office/powerpoint/2010/main" val="99349739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5910" y="217985"/>
            <a:ext cx="8096171" cy="369332"/>
          </a:xfrm>
        </p:spPr>
        <p:txBody>
          <a:bodyPr/>
          <a:lstStyle>
            <a:lvl1pPr>
              <a:defRPr sz="24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C70EB5CC-767D-43FD-BEB3-7EEA6896F847}" type="slidenum">
              <a:rPr lang="en-US"/>
              <a:pPr/>
              <a:t>‹#›</a:t>
            </a:fld>
            <a:r>
              <a:rPr lang="en-US" dirty="0"/>
              <a:t> </a:t>
            </a:r>
          </a:p>
        </p:txBody>
      </p:sp>
    </p:spTree>
    <p:extLst>
      <p:ext uri="{BB962C8B-B14F-4D97-AF65-F5344CB8AC3E}">
        <p14:creationId xmlns:p14="http://schemas.microsoft.com/office/powerpoint/2010/main" val="3071126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D5F2F3E-C8F9-4918-AA1C-E68CEF481E43}" type="slidenum">
              <a:rPr lang="en-US"/>
              <a:pPr/>
              <a:t>‹#›</a:t>
            </a:fld>
            <a:r>
              <a:rPr lang="en-US" dirty="0"/>
              <a:t> </a:t>
            </a:r>
          </a:p>
        </p:txBody>
      </p:sp>
    </p:spTree>
    <p:extLst>
      <p:ext uri="{BB962C8B-B14F-4D97-AF65-F5344CB8AC3E}">
        <p14:creationId xmlns:p14="http://schemas.microsoft.com/office/powerpoint/2010/main" val="1500283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a:xfrm>
            <a:off x="8534400" y="4911804"/>
            <a:ext cx="609600" cy="217885"/>
          </a:xfrm>
        </p:spPr>
        <p:txBody>
          <a:bodyPr/>
          <a:lstStyle>
            <a:lvl1pPr>
              <a:defRPr/>
            </a:lvl1pPr>
          </a:lstStyle>
          <a:p>
            <a:fld id="{9CA3F7EF-09EA-4836-A32D-EB77B0AC6E70}" type="slidenum">
              <a:rPr lang="en-US"/>
              <a:pPr/>
              <a:t>‹#›</a:t>
            </a:fld>
            <a:r>
              <a:rPr lang="en-US" dirty="0"/>
              <a:t> </a:t>
            </a:r>
          </a:p>
        </p:txBody>
      </p:sp>
    </p:spTree>
    <p:extLst>
      <p:ext uri="{BB962C8B-B14F-4D97-AF65-F5344CB8AC3E}">
        <p14:creationId xmlns:p14="http://schemas.microsoft.com/office/powerpoint/2010/main" val="102467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tioned Pictur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sp>
        <p:nvSpPr>
          <p:cNvPr id="4" name="Text Placeholder 3"/>
          <p:cNvSpPr>
            <a:spLocks noGrp="1"/>
          </p:cNvSpPr>
          <p:nvPr>
            <p:ph type="body" sz="quarter" idx="10"/>
          </p:nvPr>
        </p:nvSpPr>
        <p:spPr>
          <a:xfrm>
            <a:off x="1204913" y="1465263"/>
            <a:ext cx="7481887" cy="755609"/>
          </a:xfrm>
          <a:prstGeom prst="rect">
            <a:avLst/>
          </a:prstGeom>
        </p:spPr>
        <p:txBody>
          <a:bodyPr vert="horz"/>
          <a:lstStyle>
            <a:lvl1pPr marL="0" indent="0">
              <a:buFontTx/>
              <a:buNone/>
              <a:defRPr sz="1600" b="1" i="0" baseline="30000">
                <a:solidFill>
                  <a:schemeClr val="tx2"/>
                </a:solidFill>
                <a:latin typeface="+mn-lt"/>
                <a:cs typeface="HelveticaNeueLT Std"/>
              </a:defRPr>
            </a:lvl1pPr>
            <a:lvl2pPr marL="457200" indent="0">
              <a:buFontTx/>
              <a:buNone/>
              <a:defRPr sz="1600" b="1" i="0" baseline="0">
                <a:solidFill>
                  <a:schemeClr val="tx2"/>
                </a:solidFill>
                <a:latin typeface="+mn-lt"/>
                <a:cs typeface="HelveticaNeueLT Std"/>
              </a:defRPr>
            </a:lvl2pPr>
            <a:lvl3pPr marL="914400" indent="0">
              <a:buFontTx/>
              <a:buNone/>
              <a:defRPr sz="1600" b="1" i="0" baseline="0">
                <a:solidFill>
                  <a:schemeClr val="tx2"/>
                </a:solidFill>
                <a:latin typeface="+mn-lt"/>
                <a:cs typeface="HelveticaNeueLT Std"/>
              </a:defRPr>
            </a:lvl3pPr>
            <a:lvl4pPr marL="1371600" indent="0">
              <a:buFontTx/>
              <a:buNone/>
              <a:defRPr sz="1600" b="1" i="0" baseline="0">
                <a:solidFill>
                  <a:schemeClr val="tx2"/>
                </a:solidFill>
                <a:latin typeface="Arial Narrow"/>
              </a:defRPr>
            </a:lvl4pPr>
            <a:lvl5pPr marL="1828800" indent="0">
              <a:buFontTx/>
              <a:buNone/>
              <a:defRPr sz="1600" b="1" i="0" baseline="0">
                <a:solidFill>
                  <a:schemeClr val="tx2"/>
                </a:solidFill>
                <a:latin typeface="Arial Narrow"/>
              </a:defRPr>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5"/>
          <p:cNvSpPr>
            <a:spLocks noGrp="1"/>
          </p:cNvSpPr>
          <p:nvPr>
            <p:ph type="body" sz="quarter" idx="11"/>
          </p:nvPr>
        </p:nvSpPr>
        <p:spPr>
          <a:xfrm>
            <a:off x="1204914" y="2403923"/>
            <a:ext cx="3549445" cy="2135187"/>
          </a:xfrm>
          <a:prstGeom prst="rect">
            <a:avLst/>
          </a:prstGeom>
        </p:spPr>
        <p:txBody>
          <a:bodyPr vert="horz"/>
          <a:lstStyle>
            <a:lvl1pPr marL="342900" indent="-342900">
              <a:spcAft>
                <a:spcPts val="600"/>
              </a:spcAft>
              <a:buFont typeface="Arial"/>
              <a:buChar char="•"/>
              <a:defRPr sz="1400" b="0" i="0" baseline="0">
                <a:solidFill>
                  <a:schemeClr val="bg1">
                    <a:lumMod val="25000"/>
                  </a:schemeClr>
                </a:solidFill>
                <a:latin typeface="+mn-lt"/>
                <a:cs typeface="HelveticaNeueLT Std Thin"/>
              </a:defRPr>
            </a:lvl1pPr>
            <a:lvl2pPr marL="742950" indent="-285750">
              <a:spcAft>
                <a:spcPts val="600"/>
              </a:spcAft>
              <a:buFont typeface="Arial"/>
              <a:buChar char="•"/>
              <a:defRPr sz="1400" b="0" i="0" baseline="0">
                <a:solidFill>
                  <a:schemeClr val="bg1">
                    <a:lumMod val="25000"/>
                  </a:schemeClr>
                </a:solidFill>
                <a:latin typeface="+mn-lt"/>
                <a:cs typeface="HelveticaNeueLT Std Thin"/>
              </a:defRPr>
            </a:lvl2pPr>
            <a:lvl3pPr marL="1143000" indent="-228600">
              <a:spcAft>
                <a:spcPts val="600"/>
              </a:spcAft>
              <a:buFont typeface="Arial"/>
              <a:buChar char="•"/>
              <a:defRPr sz="1400" b="0" i="0" baseline="0">
                <a:solidFill>
                  <a:schemeClr val="bg1">
                    <a:lumMod val="25000"/>
                  </a:schemeClr>
                </a:solidFill>
                <a:latin typeface="+mn-lt"/>
                <a:cs typeface="HelveticaNeueLT Std Thin"/>
              </a:defRPr>
            </a:lvl3pPr>
            <a:lvl4pPr marL="1600200" indent="-228600">
              <a:spcAft>
                <a:spcPts val="600"/>
              </a:spcAft>
              <a:buFont typeface="Arial"/>
              <a:buChar char="•"/>
              <a:defRPr sz="1400" b="0" i="0" baseline="0">
                <a:solidFill>
                  <a:schemeClr val="bg1">
                    <a:lumMod val="25000"/>
                  </a:schemeClr>
                </a:solidFill>
                <a:latin typeface="+mn-lt"/>
                <a:cs typeface="HelveticaNeueLT Std Thin"/>
              </a:defRPr>
            </a:lvl4pPr>
            <a:lvl5pPr marL="2057400" indent="-228600">
              <a:spcAft>
                <a:spcPts val="600"/>
              </a:spcAft>
              <a:buFont typeface="Arial"/>
              <a:buChar char="•"/>
              <a:defRPr sz="1400" b="0" i="0" baseline="0">
                <a:solidFill>
                  <a:schemeClr val="bg1">
                    <a:lumMod val="25000"/>
                  </a:schemeClr>
                </a:solidFill>
                <a:latin typeface="+mn-lt"/>
                <a:cs typeface="HelveticaNeueLT Std Thi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4874419" y="2403923"/>
            <a:ext cx="2290762" cy="2135187"/>
          </a:xfrm>
          <a:prstGeom prst="rect">
            <a:avLst/>
          </a:prstGeom>
        </p:spPr>
        <p:txBody>
          <a:bodyPr vert="horz" anchor="ctr" anchorCtr="0"/>
          <a:lstStyle>
            <a:lvl1pPr marL="0" indent="0" algn="ctr">
              <a:buFontTx/>
              <a:buNone/>
              <a:defRPr sz="2000" baseline="0">
                <a:solidFill>
                  <a:schemeClr val="tx2"/>
                </a:solidFill>
                <a:latin typeface="+mn-lt"/>
                <a:cs typeface="HelveticaNeueLT Std"/>
              </a:defRPr>
            </a:lvl1pPr>
          </a:lstStyle>
          <a:p>
            <a:r>
              <a:rPr lang="en-US" dirty="0" smtClean="0"/>
              <a:t>Click icon to add picture</a:t>
            </a:r>
            <a:endParaRPr lang="en-US" dirty="0"/>
          </a:p>
        </p:txBody>
      </p:sp>
      <p:sp>
        <p:nvSpPr>
          <p:cNvPr id="9" name="Rectangle 8"/>
          <p:cNvSpPr/>
          <p:nvPr/>
        </p:nvSpPr>
        <p:spPr>
          <a:xfrm>
            <a:off x="7238124" y="2403922"/>
            <a:ext cx="1118902" cy="2135187"/>
          </a:xfrm>
          <a:prstGeom prst="rect">
            <a:avLst/>
          </a:prstGeom>
          <a:solidFill>
            <a:srgbClr val="4F738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ext Placeholder 10"/>
          <p:cNvSpPr>
            <a:spLocks noGrp="1"/>
          </p:cNvSpPr>
          <p:nvPr>
            <p:ph type="body" sz="quarter" idx="13" hasCustomPrompt="1"/>
          </p:nvPr>
        </p:nvSpPr>
        <p:spPr>
          <a:xfrm>
            <a:off x="7329915" y="2584898"/>
            <a:ext cx="911225" cy="1765300"/>
          </a:xfrm>
          <a:prstGeom prst="rect">
            <a:avLst/>
          </a:prstGeom>
        </p:spPr>
        <p:txBody>
          <a:bodyPr vert="horz" wrap="none" anchor="ctr" anchorCtr="0">
            <a:normAutofit/>
          </a:bodyPr>
          <a:lstStyle>
            <a:lvl1pPr marL="0" indent="0">
              <a:spcBef>
                <a:spcPts val="0"/>
              </a:spcBef>
              <a:buFontTx/>
              <a:buNone/>
              <a:defRPr sz="2800">
                <a:solidFill>
                  <a:schemeClr val="bg2"/>
                </a:solidFill>
                <a:latin typeface="+mn-lt"/>
                <a:cs typeface="HelveticaNeueLT Std"/>
              </a:defRPr>
            </a:lvl1pPr>
            <a:lvl2pPr marL="457200" indent="0">
              <a:buFontTx/>
              <a:buNone/>
              <a:defRPr sz="4400">
                <a:solidFill>
                  <a:schemeClr val="bg2"/>
                </a:solidFill>
                <a:latin typeface="Arial Narrow"/>
              </a:defRPr>
            </a:lvl2pPr>
            <a:lvl3pPr marL="914400" indent="0">
              <a:buFontTx/>
              <a:buNone/>
              <a:defRPr sz="4400">
                <a:solidFill>
                  <a:schemeClr val="bg2"/>
                </a:solidFill>
                <a:latin typeface="Arial Narrow"/>
              </a:defRPr>
            </a:lvl3pPr>
            <a:lvl4pPr marL="1371600" indent="0">
              <a:buFontTx/>
              <a:buNone/>
              <a:defRPr sz="4400">
                <a:solidFill>
                  <a:schemeClr val="bg2"/>
                </a:solidFill>
                <a:latin typeface="Arial Narrow"/>
              </a:defRPr>
            </a:lvl4pPr>
            <a:lvl5pPr marL="1828800" indent="0">
              <a:buFontTx/>
              <a:buNone/>
              <a:defRPr sz="4400">
                <a:solidFill>
                  <a:schemeClr val="bg2"/>
                </a:solidFill>
                <a:latin typeface="Arial Narrow"/>
              </a:defRPr>
            </a:lvl5pPr>
          </a:lstStyle>
          <a:p>
            <a:pPr lvl="0"/>
            <a:r>
              <a:rPr lang="en-US" dirty="0" smtClean="0"/>
              <a:t>Text</a:t>
            </a:r>
            <a:endParaRPr lang="en-US" dirty="0"/>
          </a:p>
        </p:txBody>
      </p:sp>
      <p:sp>
        <p:nvSpPr>
          <p:cNvPr id="25"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26"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spTree>
    <p:extLst>
      <p:ext uri="{BB962C8B-B14F-4D97-AF65-F5344CB8AC3E}">
        <p14:creationId xmlns:p14="http://schemas.microsoft.com/office/powerpoint/2010/main" val="34915647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 Lef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sp>
        <p:nvSpPr>
          <p:cNvPr id="5" name="Text Placeholder 5"/>
          <p:cNvSpPr>
            <a:spLocks noGrp="1"/>
          </p:cNvSpPr>
          <p:nvPr>
            <p:ph type="body" sz="quarter" idx="11"/>
          </p:nvPr>
        </p:nvSpPr>
        <p:spPr>
          <a:xfrm>
            <a:off x="4897641" y="1771487"/>
            <a:ext cx="1504461" cy="1647743"/>
          </a:xfrm>
          <a:prstGeom prst="rect">
            <a:avLst/>
          </a:prstGeom>
        </p:spPr>
        <p:txBody>
          <a:bodyPr vert="horz"/>
          <a:lstStyle>
            <a:lvl1pPr marL="0" indent="0">
              <a:spcAft>
                <a:spcPts val="600"/>
              </a:spcAft>
              <a:buFontTx/>
              <a:buNone/>
              <a:defRPr sz="9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sp>
        <p:nvSpPr>
          <p:cNvPr id="7" name="Rectangle 6"/>
          <p:cNvSpPr/>
          <p:nvPr userDrawn="1"/>
        </p:nvSpPr>
        <p:spPr>
          <a:xfrm>
            <a:off x="4897641" y="3589356"/>
            <a:ext cx="3660205" cy="1035212"/>
          </a:xfrm>
          <a:prstGeom prst="rect">
            <a:avLst/>
          </a:prstGeom>
          <a:solidFill>
            <a:srgbClr val="4F738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ext Placeholder 10"/>
          <p:cNvSpPr>
            <a:spLocks noGrp="1"/>
          </p:cNvSpPr>
          <p:nvPr>
            <p:ph type="body" sz="quarter" idx="13" hasCustomPrompt="1"/>
          </p:nvPr>
        </p:nvSpPr>
        <p:spPr>
          <a:xfrm>
            <a:off x="4962769" y="3646449"/>
            <a:ext cx="3504978" cy="905283"/>
          </a:xfrm>
          <a:prstGeom prst="rect">
            <a:avLst/>
          </a:prstGeom>
        </p:spPr>
        <p:txBody>
          <a:bodyPr vert="horz" wrap="none" lIns="182880" anchor="ctr" anchorCtr="0">
            <a:normAutofit/>
          </a:bodyPr>
          <a:lstStyle>
            <a:lvl1pPr marL="0" indent="0" algn="l">
              <a:spcBef>
                <a:spcPts val="0"/>
              </a:spcBef>
              <a:buFontTx/>
              <a:buNone/>
              <a:defRPr sz="1200">
                <a:solidFill>
                  <a:schemeClr val="bg2"/>
                </a:solidFill>
                <a:latin typeface="+mn-lt"/>
                <a:cs typeface="HelveticaNeueLT Std"/>
              </a:defRPr>
            </a:lvl1pPr>
            <a:lvl2pPr marL="457200" indent="0">
              <a:buFontTx/>
              <a:buNone/>
              <a:defRPr sz="4400">
                <a:solidFill>
                  <a:schemeClr val="bg2"/>
                </a:solidFill>
                <a:latin typeface="Arial Narrow"/>
              </a:defRPr>
            </a:lvl2pPr>
            <a:lvl3pPr marL="914400" indent="0">
              <a:buFontTx/>
              <a:buNone/>
              <a:defRPr sz="4400">
                <a:solidFill>
                  <a:schemeClr val="bg2"/>
                </a:solidFill>
                <a:latin typeface="Arial Narrow"/>
              </a:defRPr>
            </a:lvl3pPr>
            <a:lvl4pPr marL="1371600" indent="0">
              <a:buFontTx/>
              <a:buNone/>
              <a:defRPr sz="4400">
                <a:solidFill>
                  <a:schemeClr val="bg2"/>
                </a:solidFill>
                <a:latin typeface="Arial Narrow"/>
              </a:defRPr>
            </a:lvl4pPr>
            <a:lvl5pPr marL="1828800" indent="0">
              <a:buFontTx/>
              <a:buNone/>
              <a:defRPr sz="4400">
                <a:solidFill>
                  <a:schemeClr val="bg2"/>
                </a:solidFill>
                <a:latin typeface="Arial Narrow"/>
              </a:defRPr>
            </a:lvl5pPr>
          </a:lstStyle>
          <a:p>
            <a:pPr lvl="0"/>
            <a:r>
              <a:rPr lang="en-US" dirty="0" smtClean="0"/>
              <a:t>Text</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4" name="Content Placeholder 13"/>
          <p:cNvSpPr>
            <a:spLocks noGrp="1"/>
          </p:cNvSpPr>
          <p:nvPr>
            <p:ph sz="quarter" idx="16"/>
          </p:nvPr>
        </p:nvSpPr>
        <p:spPr>
          <a:xfrm>
            <a:off x="1260459" y="1336328"/>
            <a:ext cx="3383181" cy="3281262"/>
          </a:xfrm>
          <a:prstGeom prst="rect">
            <a:avLst/>
          </a:prstGeom>
        </p:spPr>
        <p:txBody>
          <a:bodyPr vert="horz"/>
          <a:lstStyle>
            <a:lvl1pPr>
              <a:defRPr sz="2000" b="0" i="0">
                <a:latin typeface="+mn-lt"/>
                <a:cs typeface="HelveticaNeueLT Std Thin"/>
              </a:defRPr>
            </a:lvl1pPr>
            <a:lvl2pPr marL="457200" indent="0">
              <a:buNone/>
              <a:defRPr/>
            </a:lvl2pPr>
          </a:lstStyle>
          <a:p>
            <a:pPr lvl="0"/>
            <a:r>
              <a:rPr lang="en-US" smtClean="0"/>
              <a:t>Click to edit Master text styles</a:t>
            </a:r>
          </a:p>
        </p:txBody>
      </p:sp>
      <p:sp>
        <p:nvSpPr>
          <p:cNvPr id="15" name="Text Placeholder 5"/>
          <p:cNvSpPr>
            <a:spLocks noGrp="1"/>
          </p:cNvSpPr>
          <p:nvPr>
            <p:ph type="body" sz="quarter" idx="17"/>
          </p:nvPr>
        </p:nvSpPr>
        <p:spPr>
          <a:xfrm>
            <a:off x="7040359" y="1780605"/>
            <a:ext cx="1517487" cy="1647743"/>
          </a:xfrm>
          <a:prstGeom prst="rect">
            <a:avLst/>
          </a:prstGeom>
        </p:spPr>
        <p:txBody>
          <a:bodyPr vert="horz"/>
          <a:lstStyle>
            <a:lvl1pPr marL="0" indent="0">
              <a:spcAft>
                <a:spcPts val="600"/>
              </a:spcAft>
              <a:buFontTx/>
              <a:buNone/>
              <a:defRPr sz="9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sp>
        <p:nvSpPr>
          <p:cNvPr id="16" name="Text Placeholder 5"/>
          <p:cNvSpPr>
            <a:spLocks noGrp="1"/>
          </p:cNvSpPr>
          <p:nvPr>
            <p:ph type="body" sz="quarter" idx="18" hasCustomPrompt="1"/>
          </p:nvPr>
        </p:nvSpPr>
        <p:spPr>
          <a:xfrm>
            <a:off x="4897641" y="1336328"/>
            <a:ext cx="1504461" cy="290472"/>
          </a:xfrm>
          <a:prstGeom prst="rect">
            <a:avLst/>
          </a:prstGeom>
        </p:spPr>
        <p:txBody>
          <a:bodyPr vert="horz"/>
          <a:lstStyle>
            <a:lvl1pPr marL="0" indent="0">
              <a:spcAft>
                <a:spcPts val="600"/>
              </a:spcAft>
              <a:buFontTx/>
              <a:buNone/>
              <a:defRPr sz="12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
        <p:nvSpPr>
          <p:cNvPr id="17" name="Text Placeholder 5"/>
          <p:cNvSpPr>
            <a:spLocks noGrp="1"/>
          </p:cNvSpPr>
          <p:nvPr>
            <p:ph type="body" sz="quarter" idx="19" hasCustomPrompt="1"/>
          </p:nvPr>
        </p:nvSpPr>
        <p:spPr>
          <a:xfrm>
            <a:off x="7040359" y="1336328"/>
            <a:ext cx="1504461" cy="290472"/>
          </a:xfrm>
          <a:prstGeom prst="rect">
            <a:avLst/>
          </a:prstGeom>
        </p:spPr>
        <p:txBody>
          <a:bodyPr vert="horz"/>
          <a:lstStyle>
            <a:lvl1pPr marL="0" indent="0">
              <a:spcAft>
                <a:spcPts val="600"/>
              </a:spcAft>
              <a:buFontTx/>
              <a:buNone/>
              <a:defRPr sz="12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Tree>
    <p:extLst>
      <p:ext uri="{BB962C8B-B14F-4D97-AF65-F5344CB8AC3E}">
        <p14:creationId xmlns:p14="http://schemas.microsoft.com/office/powerpoint/2010/main" val="1700523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bject Lef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4" name="Content Placeholder 13"/>
          <p:cNvSpPr>
            <a:spLocks noGrp="1"/>
          </p:cNvSpPr>
          <p:nvPr>
            <p:ph sz="quarter" idx="16"/>
          </p:nvPr>
        </p:nvSpPr>
        <p:spPr>
          <a:xfrm>
            <a:off x="1260459" y="1336328"/>
            <a:ext cx="3383181" cy="3281262"/>
          </a:xfrm>
          <a:prstGeom prst="rect">
            <a:avLst/>
          </a:prstGeom>
        </p:spPr>
        <p:txBody>
          <a:bodyPr vert="horz"/>
          <a:lstStyle>
            <a:lvl1pPr>
              <a:defRPr sz="2000" b="0" i="0">
                <a:latin typeface="+mn-lt"/>
                <a:cs typeface="HelveticaNeueLT Std Thin"/>
              </a:defRPr>
            </a:lvl1pPr>
            <a:lvl2pPr marL="457200" indent="0">
              <a:buNone/>
              <a:defRPr/>
            </a:lvl2pPr>
          </a:lstStyle>
          <a:p>
            <a:pPr lvl="0"/>
            <a:r>
              <a:rPr lang="en-US" smtClean="0"/>
              <a:t>Click to edit Master text styles</a:t>
            </a:r>
          </a:p>
        </p:txBody>
      </p:sp>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
        <p:nvSpPr>
          <p:cNvPr id="20" name="Text Placeholder 5"/>
          <p:cNvSpPr>
            <a:spLocks noGrp="1"/>
          </p:cNvSpPr>
          <p:nvPr>
            <p:ph type="body" sz="quarter" idx="19"/>
          </p:nvPr>
        </p:nvSpPr>
        <p:spPr>
          <a:xfrm>
            <a:off x="4874419" y="1554283"/>
            <a:ext cx="3406205" cy="3063307"/>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sp>
        <p:nvSpPr>
          <p:cNvPr id="21" name="Text Placeholder 5"/>
          <p:cNvSpPr>
            <a:spLocks noGrp="1"/>
          </p:cNvSpPr>
          <p:nvPr>
            <p:ph type="body" sz="quarter" idx="20" hasCustomPrompt="1"/>
          </p:nvPr>
        </p:nvSpPr>
        <p:spPr>
          <a:xfrm>
            <a:off x="4874420" y="1263812"/>
            <a:ext cx="3406204" cy="290472"/>
          </a:xfrm>
          <a:prstGeom prst="rect">
            <a:avLst/>
          </a:prstGeom>
        </p:spPr>
        <p:txBody>
          <a:bodyPr vert="horz"/>
          <a:lstStyle>
            <a:lvl1pPr marL="0" indent="0">
              <a:spcAft>
                <a:spcPts val="600"/>
              </a:spcAft>
              <a:buFontTx/>
              <a:buNone/>
              <a:defRPr sz="16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Tree>
    <p:extLst>
      <p:ext uri="{BB962C8B-B14F-4D97-AF65-F5344CB8AC3E}">
        <p14:creationId xmlns:p14="http://schemas.microsoft.com/office/powerpoint/2010/main" val="49889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Objects">
    <p:bg>
      <p:bgPr>
        <a:solidFill>
          <a:srgbClr val="FFFFFF"/>
        </a:solidFill>
        <a:effectLst/>
      </p:bgPr>
    </p:bg>
    <p:spTree>
      <p:nvGrpSpPr>
        <p:cNvPr id="1" name=""/>
        <p:cNvGrpSpPr/>
        <p:nvPr/>
      </p:nvGrpSpPr>
      <p:grpSpPr>
        <a:xfrm>
          <a:off x="0" y="0"/>
          <a:ext cx="0" cy="0"/>
          <a:chOff x="0" y="0"/>
          <a:chExt cx="0" cy="0"/>
        </a:xfrm>
      </p:grpSpPr>
      <p:sp>
        <p:nvSpPr>
          <p:cNvPr id="10" name="Content Placeholder 13"/>
          <p:cNvSpPr>
            <a:spLocks noGrp="1"/>
          </p:cNvSpPr>
          <p:nvPr>
            <p:ph sz="quarter" idx="21"/>
          </p:nvPr>
        </p:nvSpPr>
        <p:spPr>
          <a:xfrm>
            <a:off x="4874419" y="1336328"/>
            <a:ext cx="3383181" cy="3281262"/>
          </a:xfrm>
          <a:prstGeom prst="rect">
            <a:avLst/>
          </a:prstGeom>
        </p:spPr>
        <p:txBody>
          <a:bodyPr vert="horz"/>
          <a:lstStyle>
            <a:lvl1pPr>
              <a:defRPr sz="2000" b="0" i="0">
                <a:latin typeface="+mn-lt"/>
                <a:cs typeface="HelveticaNeueLT Std Thin"/>
              </a:defRPr>
            </a:lvl1pPr>
            <a:lvl2pPr marL="457200" indent="0">
              <a:buNone/>
              <a:defRPr/>
            </a:lvl2pPr>
          </a:lstStyle>
          <a:p>
            <a:pPr lvl="0"/>
            <a:r>
              <a:rPr lang="en-US" smtClean="0"/>
              <a:t>Click to edit Master text styles</a:t>
            </a:r>
          </a:p>
        </p:txBody>
      </p:sp>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4" name="Content Placeholder 13"/>
          <p:cNvSpPr>
            <a:spLocks noGrp="1"/>
          </p:cNvSpPr>
          <p:nvPr>
            <p:ph sz="quarter" idx="16"/>
          </p:nvPr>
        </p:nvSpPr>
        <p:spPr>
          <a:xfrm>
            <a:off x="1260459" y="1336328"/>
            <a:ext cx="3383181" cy="3281262"/>
          </a:xfrm>
          <a:prstGeom prst="rect">
            <a:avLst/>
          </a:prstGeom>
        </p:spPr>
        <p:txBody>
          <a:bodyPr vert="horz"/>
          <a:lstStyle>
            <a:lvl1pPr>
              <a:defRPr sz="2000" b="0" i="0">
                <a:latin typeface="+mn-lt"/>
                <a:cs typeface="HelveticaNeueLT Std Thin"/>
              </a:defRPr>
            </a:lvl1pPr>
            <a:lvl2pPr marL="457200" indent="0">
              <a:buNone/>
              <a:defRPr/>
            </a:lvl2pPr>
          </a:lstStyle>
          <a:p>
            <a:pPr lvl="0"/>
            <a:r>
              <a:rPr lang="en-US" smtClean="0"/>
              <a:t>Click to edit Master text styles</a:t>
            </a:r>
          </a:p>
        </p:txBody>
      </p:sp>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Tree>
    <p:extLst>
      <p:ext uri="{BB962C8B-B14F-4D97-AF65-F5344CB8AC3E}">
        <p14:creationId xmlns:p14="http://schemas.microsoft.com/office/powerpoint/2010/main" val="231348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Righ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sp>
        <p:nvSpPr>
          <p:cNvPr id="4" name="Text Placeholder 5"/>
          <p:cNvSpPr>
            <a:spLocks noGrp="1"/>
          </p:cNvSpPr>
          <p:nvPr>
            <p:ph type="body" sz="quarter" idx="11"/>
          </p:nvPr>
        </p:nvSpPr>
        <p:spPr>
          <a:xfrm>
            <a:off x="1237436" y="1561672"/>
            <a:ext cx="3093590" cy="1224410"/>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pic>
        <p:nvPicPr>
          <p:cNvPr id="7" name="Picture 6"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sp>
        <p:nvSpPr>
          <p:cNvPr id="11" name="Content Placeholder 13"/>
          <p:cNvSpPr>
            <a:spLocks noGrp="1"/>
          </p:cNvSpPr>
          <p:nvPr>
            <p:ph sz="quarter" idx="16" hasCustomPrompt="1"/>
          </p:nvPr>
        </p:nvSpPr>
        <p:spPr>
          <a:xfrm>
            <a:off x="5038975" y="1336328"/>
            <a:ext cx="3649131" cy="3281262"/>
          </a:xfrm>
          <a:prstGeom prst="rect">
            <a:avLst/>
          </a:prstGeom>
        </p:spPr>
        <p:txBody>
          <a:bodyPr vert="horz"/>
          <a:lstStyle>
            <a:lvl2pPr marL="457200" indent="0" algn="ctr">
              <a:buNone/>
              <a:defRPr sz="2000" baseline="0">
                <a:latin typeface="+mn-lt"/>
                <a:cs typeface="HelveticaNeueLT Std"/>
              </a:defRPr>
            </a:lvl2pPr>
          </a:lstStyle>
          <a:p>
            <a:pPr lvl="1"/>
            <a:r>
              <a:rPr lang="en-US" dirty="0" smtClean="0"/>
              <a:t>Object</a:t>
            </a:r>
            <a:endParaRPr lang="en-US" dirty="0"/>
          </a:p>
        </p:txBody>
      </p:sp>
      <p:sp>
        <p:nvSpPr>
          <p:cNvPr id="13" name="Text Placeholder 5"/>
          <p:cNvSpPr>
            <a:spLocks noGrp="1"/>
          </p:cNvSpPr>
          <p:nvPr>
            <p:ph type="body" sz="quarter" idx="18" hasCustomPrompt="1"/>
          </p:nvPr>
        </p:nvSpPr>
        <p:spPr>
          <a:xfrm>
            <a:off x="1237436" y="1271200"/>
            <a:ext cx="1504461" cy="290472"/>
          </a:xfrm>
          <a:prstGeom prst="rect">
            <a:avLst/>
          </a:prstGeom>
        </p:spPr>
        <p:txBody>
          <a:bodyPr vert="horz"/>
          <a:lstStyle>
            <a:lvl1pPr marL="0" indent="0">
              <a:spcAft>
                <a:spcPts val="600"/>
              </a:spcAft>
              <a:buFontTx/>
              <a:buNone/>
              <a:defRPr sz="14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
        <p:nvSpPr>
          <p:cNvPr id="14" name="Text Placeholder 5"/>
          <p:cNvSpPr>
            <a:spLocks noGrp="1"/>
          </p:cNvSpPr>
          <p:nvPr>
            <p:ph type="body" sz="quarter" idx="19" hasCustomPrompt="1"/>
          </p:nvPr>
        </p:nvSpPr>
        <p:spPr>
          <a:xfrm>
            <a:off x="1237436" y="2853061"/>
            <a:ext cx="1504461" cy="290472"/>
          </a:xfrm>
          <a:prstGeom prst="rect">
            <a:avLst/>
          </a:prstGeom>
        </p:spPr>
        <p:txBody>
          <a:bodyPr vert="horz"/>
          <a:lstStyle>
            <a:lvl1pPr marL="0" indent="0">
              <a:spcAft>
                <a:spcPts val="600"/>
              </a:spcAft>
              <a:buFontTx/>
              <a:buNone/>
              <a:defRPr sz="14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
        <p:nvSpPr>
          <p:cNvPr id="15" name="Text Placeholder 5"/>
          <p:cNvSpPr>
            <a:spLocks noGrp="1"/>
          </p:cNvSpPr>
          <p:nvPr>
            <p:ph type="body" sz="quarter" idx="20"/>
          </p:nvPr>
        </p:nvSpPr>
        <p:spPr>
          <a:xfrm>
            <a:off x="1237436" y="3144315"/>
            <a:ext cx="3093590" cy="1224410"/>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marL="0" marR="0" lvl="0" indent="0" algn="l" defTabSz="457200" rtl="0" eaLnBrk="1" fontAlgn="auto" latinLnBrk="0" hangingPunct="1">
              <a:lnSpc>
                <a:spcPct val="100000"/>
              </a:lnSpc>
              <a:spcBef>
                <a:spcPct val="20000"/>
              </a:spcBef>
              <a:spcAft>
                <a:spcPts val="600"/>
              </a:spcAft>
              <a:buClrTx/>
              <a:buSzTx/>
              <a:buFontTx/>
              <a:buNone/>
              <a:tabLst/>
              <a:defRPr/>
            </a:pPr>
            <a:r>
              <a:rPr lang="en-US" smtClean="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Tree>
    <p:extLst>
      <p:ext uri="{BB962C8B-B14F-4D97-AF65-F5344CB8AC3E}">
        <p14:creationId xmlns:p14="http://schemas.microsoft.com/office/powerpoint/2010/main" val="118363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Boxes">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sp>
        <p:nvSpPr>
          <p:cNvPr id="4" name="Text Placeholder 5"/>
          <p:cNvSpPr>
            <a:spLocks noGrp="1"/>
          </p:cNvSpPr>
          <p:nvPr>
            <p:ph type="body" sz="quarter" idx="11"/>
          </p:nvPr>
        </p:nvSpPr>
        <p:spPr>
          <a:xfrm>
            <a:off x="1237435" y="1561671"/>
            <a:ext cx="3406205" cy="3055919"/>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pic>
        <p:nvPicPr>
          <p:cNvPr id="7" name="Picture 6"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sp>
        <p:nvSpPr>
          <p:cNvPr id="13" name="Text Placeholder 5"/>
          <p:cNvSpPr>
            <a:spLocks noGrp="1"/>
          </p:cNvSpPr>
          <p:nvPr>
            <p:ph type="body" sz="quarter" idx="18" hasCustomPrompt="1"/>
          </p:nvPr>
        </p:nvSpPr>
        <p:spPr>
          <a:xfrm>
            <a:off x="1237436" y="1271200"/>
            <a:ext cx="3406204" cy="290472"/>
          </a:xfrm>
          <a:prstGeom prst="rect">
            <a:avLst/>
          </a:prstGeom>
        </p:spPr>
        <p:txBody>
          <a:bodyPr vert="horz"/>
          <a:lstStyle>
            <a:lvl1pPr marL="0" indent="0">
              <a:spcAft>
                <a:spcPts val="600"/>
              </a:spcAft>
              <a:buFontTx/>
              <a:buNone/>
              <a:defRPr sz="16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
        <p:nvSpPr>
          <p:cNvPr id="12" name="Text Placeholder 5"/>
          <p:cNvSpPr>
            <a:spLocks noGrp="1"/>
          </p:cNvSpPr>
          <p:nvPr>
            <p:ph type="body" sz="quarter" idx="19"/>
          </p:nvPr>
        </p:nvSpPr>
        <p:spPr>
          <a:xfrm>
            <a:off x="4874419" y="1554283"/>
            <a:ext cx="3406205" cy="3055919"/>
          </a:xfrm>
          <a:prstGeom prst="rect">
            <a:avLst/>
          </a:prstGeom>
        </p:spPr>
        <p:txBody>
          <a:bodyPr vert="horz"/>
          <a:lstStyle>
            <a:lvl1pPr marL="0" indent="0">
              <a:spcAft>
                <a:spcPts val="600"/>
              </a:spcAft>
              <a:buFontTx/>
              <a:buNone/>
              <a:defRPr sz="1200" b="0" i="0" baseline="0">
                <a:solidFill>
                  <a:schemeClr val="bg1">
                    <a:lumMod val="25000"/>
                  </a:schemeClr>
                </a:solidFill>
                <a:latin typeface="+mn-lt"/>
                <a:cs typeface="HelveticaNeueLT Std Thin"/>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smtClean="0"/>
              <a:t>Click to edit Master text styles</a:t>
            </a:r>
          </a:p>
        </p:txBody>
      </p:sp>
      <p:sp>
        <p:nvSpPr>
          <p:cNvPr id="16" name="Text Placeholder 5"/>
          <p:cNvSpPr>
            <a:spLocks noGrp="1"/>
          </p:cNvSpPr>
          <p:nvPr>
            <p:ph type="body" sz="quarter" idx="20" hasCustomPrompt="1"/>
          </p:nvPr>
        </p:nvSpPr>
        <p:spPr>
          <a:xfrm>
            <a:off x="4874420" y="1263812"/>
            <a:ext cx="3406204" cy="290472"/>
          </a:xfrm>
          <a:prstGeom prst="rect">
            <a:avLst/>
          </a:prstGeom>
        </p:spPr>
        <p:txBody>
          <a:bodyPr vert="horz"/>
          <a:lstStyle>
            <a:lvl1pPr marL="0" indent="0">
              <a:spcAft>
                <a:spcPts val="600"/>
              </a:spcAft>
              <a:buFontTx/>
              <a:buNone/>
              <a:defRPr sz="1600" b="1" i="0" baseline="0">
                <a:solidFill>
                  <a:schemeClr val="accent2"/>
                </a:solidFill>
                <a:latin typeface="+mj-lt"/>
                <a:cs typeface="HelveticaNeueLT Std"/>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smtClean="0"/>
              <a:t>Heading</a:t>
            </a:r>
          </a:p>
        </p:txBody>
      </p:sp>
    </p:spTree>
    <p:extLst>
      <p:ext uri="{BB962C8B-B14F-4D97-AF65-F5344CB8AC3E}">
        <p14:creationId xmlns:p14="http://schemas.microsoft.com/office/powerpoint/2010/main" val="16531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Objec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4" name="Content Placeholder 13"/>
          <p:cNvSpPr>
            <a:spLocks noGrp="1"/>
          </p:cNvSpPr>
          <p:nvPr>
            <p:ph sz="quarter" idx="16"/>
          </p:nvPr>
        </p:nvSpPr>
        <p:spPr>
          <a:xfrm>
            <a:off x="1260459" y="1336328"/>
            <a:ext cx="7426340" cy="3281262"/>
          </a:xfrm>
          <a:prstGeom prst="rect">
            <a:avLst/>
          </a:prstGeom>
        </p:spPr>
        <p:txBody>
          <a:bodyPr vert="horz"/>
          <a:lstStyle>
            <a:lvl1pPr>
              <a:lnSpc>
                <a:spcPct val="100000"/>
              </a:lnSpc>
              <a:defRPr sz="2400" b="0" i="0">
                <a:latin typeface="+mn-lt"/>
                <a:cs typeface="HelveticaNeueLT Std Thin"/>
              </a:defRPr>
            </a:lvl1pPr>
            <a:lvl2pPr marL="800100" indent="-342900">
              <a:lnSpc>
                <a:spcPct val="100000"/>
              </a:lnSpc>
              <a:buSzPct val="100000"/>
              <a:buFont typeface="Lucida Grande"/>
              <a:buChar char="-"/>
              <a:defRPr sz="2000" b="0" i="0" baseline="0">
                <a:latin typeface="+mn-lt"/>
                <a:cs typeface="HelveticaNeueLT Std Thin"/>
              </a:defRPr>
            </a:lvl2pPr>
            <a:lvl3pPr marL="1143000" indent="-228600">
              <a:lnSpc>
                <a:spcPct val="100000"/>
              </a:lnSpc>
              <a:buFont typeface="Lucida Grande"/>
              <a:buChar char="&gt;"/>
              <a:defRPr sz="1600" b="0" i="0">
                <a:latin typeface="+mn-lt"/>
                <a:cs typeface="HelveticaNeueLT Std Thin"/>
              </a:defRPr>
            </a:lvl3pPr>
            <a:lvl4pPr marL="1600200" indent="-228600">
              <a:lnSpc>
                <a:spcPct val="100000"/>
              </a:lnSpc>
              <a:buFont typeface="Lucida Grande"/>
              <a:buChar char="»"/>
              <a:defRPr sz="1400" b="0" i="0">
                <a:latin typeface="+mn-lt"/>
                <a:cs typeface="HelveticaNeueLT Std Thin"/>
              </a:defRPr>
            </a:lvl4pPr>
            <a:lvl5pPr marL="2057400" indent="-228600">
              <a:lnSpc>
                <a:spcPct val="100000"/>
              </a:lnSpc>
              <a:buFont typeface="Courier New"/>
              <a:buChar char="o"/>
              <a:defRPr sz="1400" b="0" i="0">
                <a:latin typeface="+mn-lt"/>
                <a:cs typeface="HelveticaNeueLT Std Thi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Tree>
    <p:extLst>
      <p:ext uri="{BB962C8B-B14F-4D97-AF65-F5344CB8AC3E}">
        <p14:creationId xmlns:p14="http://schemas.microsoft.com/office/powerpoint/2010/main" val="348009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s">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2" y="330118"/>
            <a:ext cx="7481927" cy="857250"/>
          </a:xfrm>
          <a:prstGeom prst="rect">
            <a:avLst/>
          </a:prstGeom>
        </p:spPr>
        <p:txBody>
          <a:bodyPr vert="horz"/>
          <a:lstStyle>
            <a:lvl1pPr algn="l">
              <a:lnSpc>
                <a:spcPts val="3400"/>
              </a:lnSpc>
              <a:defRPr sz="3200" b="0" i="0">
                <a:solidFill>
                  <a:schemeClr val="tx2"/>
                </a:solidFill>
                <a:latin typeface="+mj-lt"/>
                <a:cs typeface="HelveticaNeueLT Std Thin"/>
              </a:defRPr>
            </a:lvl1pPr>
          </a:lstStyle>
          <a:p>
            <a:r>
              <a:rPr lang="en-US" dirty="0" smtClean="0"/>
              <a:t>Place Title Here</a:t>
            </a:r>
            <a:endParaRPr lang="en-US" dirty="0"/>
          </a:p>
        </p:txBody>
      </p:sp>
      <p:pic>
        <p:nvPicPr>
          <p:cNvPr id="9" name="Picture 8" descr="295_TVA_Logo SMALLE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
        <p:nvSpPr>
          <p:cNvPr id="18" name="Footer Placeholder 16"/>
          <p:cNvSpPr>
            <a:spLocks noGrp="1"/>
          </p:cNvSpPr>
          <p:nvPr>
            <p:ph type="ftr" sz="quarter" idx="14"/>
          </p:nvPr>
        </p:nvSpPr>
        <p:spPr>
          <a:xfrm>
            <a:off x="5533069" y="4829470"/>
            <a:ext cx="2895600" cy="274637"/>
          </a:xfrm>
          <a:prstGeom prst="rect">
            <a:avLst/>
          </a:prstGeom>
        </p:spPr>
        <p:txBody>
          <a:bodyPr rIns="0"/>
          <a:lstStyle>
            <a:lvl1pPr algn="r">
              <a:defRPr lang="en-US" sz="600" baseline="0" smtClean="0">
                <a:solidFill>
                  <a:schemeClr val="bg1">
                    <a:lumMod val="10000"/>
                  </a:schemeClr>
                </a:solidFill>
                <a:effectLst/>
                <a:latin typeface="Arial Narrow"/>
              </a:defRPr>
            </a:lvl1pPr>
          </a:lstStyle>
          <a:p>
            <a:r>
              <a:rPr lang="en-US" dirty="0" smtClean="0"/>
              <a:t>PLACE THE TITLE OF THE PRESENTATION HERE </a:t>
            </a:r>
            <a:endParaRPr lang="en-US" dirty="0"/>
          </a:p>
        </p:txBody>
      </p:sp>
      <p:sp>
        <p:nvSpPr>
          <p:cNvPr id="19" name="Slide Number Placeholder 17"/>
          <p:cNvSpPr>
            <a:spLocks noGrp="1"/>
          </p:cNvSpPr>
          <p:nvPr>
            <p:ph type="sldNum" sz="quarter" idx="15"/>
          </p:nvPr>
        </p:nvSpPr>
        <p:spPr>
          <a:xfrm>
            <a:off x="8467747" y="4825880"/>
            <a:ext cx="280795" cy="274637"/>
          </a:xfrm>
          <a:prstGeom prst="rect">
            <a:avLst/>
          </a:prstGeom>
        </p:spPr>
        <p:txBody>
          <a:bodyPr lIns="0"/>
          <a:lstStyle>
            <a:lvl1pPr algn="l">
              <a:defRPr sz="600">
                <a:solidFill>
                  <a:schemeClr val="bg1">
                    <a:lumMod val="10000"/>
                  </a:schemeClr>
                </a:solidFill>
                <a:latin typeface="Arial Narrow"/>
              </a:defRPr>
            </a:lvl1pPr>
          </a:lstStyle>
          <a:p>
            <a:r>
              <a:rPr lang="en-US" dirty="0" smtClean="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sp>
        <p:nvSpPr>
          <p:cNvPr id="10" name="Picture Placeholder 7"/>
          <p:cNvSpPr>
            <a:spLocks noGrp="1"/>
          </p:cNvSpPr>
          <p:nvPr>
            <p:ph type="pic" sz="quarter" idx="12"/>
          </p:nvPr>
        </p:nvSpPr>
        <p:spPr>
          <a:xfrm>
            <a:off x="1204872" y="1275786"/>
            <a:ext cx="2377440" cy="2920885"/>
          </a:xfrm>
          <a:prstGeom prst="rect">
            <a:avLst/>
          </a:prstGeom>
        </p:spPr>
        <p:txBody>
          <a:bodyPr vert="horz" anchor="ctr" anchorCtr="0"/>
          <a:lstStyle>
            <a:lvl1pPr marL="0" indent="0" algn="ctr">
              <a:buFontTx/>
              <a:buNone/>
              <a:defRPr sz="1800" baseline="0">
                <a:solidFill>
                  <a:schemeClr val="tx2"/>
                </a:solidFill>
                <a:latin typeface="+mn-lt"/>
                <a:cs typeface="HelveticaNeueLT Std"/>
              </a:defRPr>
            </a:lvl1pPr>
          </a:lstStyle>
          <a:p>
            <a:r>
              <a:rPr lang="en-US" dirty="0" smtClean="0"/>
              <a:t>Click icon to add picture</a:t>
            </a:r>
            <a:endParaRPr lang="en-US" dirty="0"/>
          </a:p>
        </p:txBody>
      </p:sp>
      <p:sp>
        <p:nvSpPr>
          <p:cNvPr id="16" name="Picture Placeholder 7"/>
          <p:cNvSpPr>
            <a:spLocks noGrp="1"/>
          </p:cNvSpPr>
          <p:nvPr>
            <p:ph type="pic" sz="quarter" idx="16"/>
          </p:nvPr>
        </p:nvSpPr>
        <p:spPr>
          <a:xfrm>
            <a:off x="3757116" y="1275786"/>
            <a:ext cx="2377440" cy="2920885"/>
          </a:xfrm>
          <a:prstGeom prst="rect">
            <a:avLst/>
          </a:prstGeom>
        </p:spPr>
        <p:txBody>
          <a:bodyPr vert="horz" anchor="ctr" anchorCtr="0"/>
          <a:lstStyle>
            <a:lvl1pPr marL="0" indent="0" algn="ctr">
              <a:buFontTx/>
              <a:buNone/>
              <a:defRPr sz="1800" baseline="0">
                <a:solidFill>
                  <a:schemeClr val="tx2"/>
                </a:solidFill>
                <a:latin typeface="+mn-lt"/>
                <a:cs typeface="HelveticaNeueLT Std"/>
              </a:defRPr>
            </a:lvl1pPr>
          </a:lstStyle>
          <a:p>
            <a:r>
              <a:rPr lang="en-US" dirty="0" smtClean="0"/>
              <a:t>Click icon to add picture</a:t>
            </a:r>
            <a:endParaRPr lang="en-US" dirty="0"/>
          </a:p>
        </p:txBody>
      </p:sp>
      <p:sp>
        <p:nvSpPr>
          <p:cNvPr id="17" name="Picture Placeholder 7"/>
          <p:cNvSpPr>
            <a:spLocks noGrp="1"/>
          </p:cNvSpPr>
          <p:nvPr>
            <p:ph type="pic" sz="quarter" idx="17"/>
          </p:nvPr>
        </p:nvSpPr>
        <p:spPr>
          <a:xfrm>
            <a:off x="6309359" y="1275786"/>
            <a:ext cx="2377440" cy="2920885"/>
          </a:xfrm>
          <a:prstGeom prst="rect">
            <a:avLst/>
          </a:prstGeom>
        </p:spPr>
        <p:txBody>
          <a:bodyPr vert="horz" anchor="ctr" anchorCtr="0"/>
          <a:lstStyle>
            <a:lvl1pPr marL="0" indent="0" algn="ctr">
              <a:buFontTx/>
              <a:buNone/>
              <a:defRPr sz="1800" baseline="0">
                <a:solidFill>
                  <a:schemeClr val="tx2"/>
                </a:solidFill>
                <a:latin typeface="+mn-lt"/>
                <a:cs typeface="HelveticaNeueLT Std"/>
              </a:defRPr>
            </a:lvl1pPr>
          </a:lstStyle>
          <a:p>
            <a:r>
              <a:rPr lang="en-US" dirty="0" smtClean="0"/>
              <a:t>Click icon to add picture</a:t>
            </a:r>
            <a:endParaRPr lang="en-US" dirty="0"/>
          </a:p>
        </p:txBody>
      </p:sp>
      <p:sp>
        <p:nvSpPr>
          <p:cNvPr id="8" name="Text Placeholder 7"/>
          <p:cNvSpPr>
            <a:spLocks noGrp="1"/>
          </p:cNvSpPr>
          <p:nvPr>
            <p:ph type="body" sz="quarter" idx="18" hasCustomPrompt="1"/>
          </p:nvPr>
        </p:nvSpPr>
        <p:spPr>
          <a:xfrm>
            <a:off x="1204913" y="4313238"/>
            <a:ext cx="2378075" cy="373062"/>
          </a:xfrm>
          <a:prstGeom prst="rect">
            <a:avLst/>
          </a:prstGeom>
        </p:spPr>
        <p:txBody>
          <a:bodyPr vert="horz"/>
          <a:lstStyle>
            <a:lvl1pPr marL="0" indent="0">
              <a:buNone/>
              <a:defRPr sz="1600" baseline="0"/>
            </a:lvl1pPr>
          </a:lstStyle>
          <a:p>
            <a:pPr lvl="0"/>
            <a:r>
              <a:rPr lang="en-US" dirty="0" smtClean="0"/>
              <a:t>Insert Text</a:t>
            </a:r>
            <a:endParaRPr lang="en-US" dirty="0"/>
          </a:p>
        </p:txBody>
      </p:sp>
      <p:sp>
        <p:nvSpPr>
          <p:cNvPr id="22" name="Text Placeholder 7"/>
          <p:cNvSpPr>
            <a:spLocks noGrp="1"/>
          </p:cNvSpPr>
          <p:nvPr>
            <p:ph type="body" sz="quarter" idx="19" hasCustomPrompt="1"/>
          </p:nvPr>
        </p:nvSpPr>
        <p:spPr>
          <a:xfrm>
            <a:off x="3756481" y="4305006"/>
            <a:ext cx="2378075" cy="373062"/>
          </a:xfrm>
          <a:prstGeom prst="rect">
            <a:avLst/>
          </a:prstGeom>
        </p:spPr>
        <p:txBody>
          <a:bodyPr vert="horz"/>
          <a:lstStyle>
            <a:lvl1pPr marL="0" indent="0">
              <a:buNone/>
              <a:defRPr sz="1600" baseline="0"/>
            </a:lvl1pPr>
          </a:lstStyle>
          <a:p>
            <a:pPr lvl="0"/>
            <a:r>
              <a:rPr lang="en-US" dirty="0" smtClean="0"/>
              <a:t>Insert Text</a:t>
            </a:r>
            <a:endParaRPr lang="en-US" dirty="0"/>
          </a:p>
        </p:txBody>
      </p:sp>
      <p:sp>
        <p:nvSpPr>
          <p:cNvPr id="23" name="Text Placeholder 7"/>
          <p:cNvSpPr>
            <a:spLocks noGrp="1"/>
          </p:cNvSpPr>
          <p:nvPr>
            <p:ph type="body" sz="quarter" idx="20" hasCustomPrompt="1"/>
          </p:nvPr>
        </p:nvSpPr>
        <p:spPr>
          <a:xfrm>
            <a:off x="6308724" y="4309667"/>
            <a:ext cx="2378075" cy="373062"/>
          </a:xfrm>
          <a:prstGeom prst="rect">
            <a:avLst/>
          </a:prstGeom>
        </p:spPr>
        <p:txBody>
          <a:bodyPr vert="horz"/>
          <a:lstStyle>
            <a:lvl1pPr marL="0" indent="0">
              <a:buNone/>
              <a:defRPr sz="1600" baseline="0"/>
            </a:lvl1pPr>
          </a:lstStyle>
          <a:p>
            <a:pPr lvl="0"/>
            <a:r>
              <a:rPr lang="en-US" dirty="0" smtClean="0"/>
              <a:t>Insert Text</a:t>
            </a:r>
            <a:endParaRPr lang="en-US" dirty="0"/>
          </a:p>
        </p:txBody>
      </p:sp>
    </p:spTree>
    <p:extLst>
      <p:ext uri="{BB962C8B-B14F-4D97-AF65-F5344CB8AC3E}">
        <p14:creationId xmlns:p14="http://schemas.microsoft.com/office/powerpoint/2010/main" val="9538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tags" Target="../tags/tag20.xml"/><Relationship Id="rId39" Type="http://schemas.openxmlformats.org/officeDocument/2006/relationships/oleObject" Target="../embeddings/oleObject1.bin"/><Relationship Id="rId3" Type="http://schemas.openxmlformats.org/officeDocument/2006/relationships/slideLayout" Target="../slideLayouts/slideLayout17.xml"/><Relationship Id="rId21" Type="http://schemas.openxmlformats.org/officeDocument/2006/relationships/tags" Target="../tags/tag15.xml"/><Relationship Id="rId34" Type="http://schemas.openxmlformats.org/officeDocument/2006/relationships/tags" Target="../tags/tag28.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tags" Target="../tags/tag19.xml"/><Relationship Id="rId33" Type="http://schemas.openxmlformats.org/officeDocument/2006/relationships/tags" Target="../tags/tag27.xml"/><Relationship Id="rId38" Type="http://schemas.openxmlformats.org/officeDocument/2006/relationships/tags" Target="../tags/tag32.xml"/><Relationship Id="rId2" Type="http://schemas.openxmlformats.org/officeDocument/2006/relationships/slideLayout" Target="../slideLayouts/slideLayout16.xml"/><Relationship Id="rId16" Type="http://schemas.openxmlformats.org/officeDocument/2006/relationships/tags" Target="../tags/tag10.xml"/><Relationship Id="rId20" Type="http://schemas.openxmlformats.org/officeDocument/2006/relationships/tags" Target="../tags/tag14.xml"/><Relationship Id="rId29" Type="http://schemas.openxmlformats.org/officeDocument/2006/relationships/tags" Target="../tags/tag23.xml"/><Relationship Id="rId1" Type="http://schemas.openxmlformats.org/officeDocument/2006/relationships/slideLayout" Target="../slideLayouts/slideLayout15.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tags" Target="../tags/tag18.xml"/><Relationship Id="rId32" Type="http://schemas.openxmlformats.org/officeDocument/2006/relationships/tags" Target="../tags/tag26.xml"/><Relationship Id="rId37" Type="http://schemas.openxmlformats.org/officeDocument/2006/relationships/tags" Target="../tags/tag31.xml"/><Relationship Id="rId40" Type="http://schemas.openxmlformats.org/officeDocument/2006/relationships/image" Target="../media/image10.png"/><Relationship Id="rId5" Type="http://schemas.openxmlformats.org/officeDocument/2006/relationships/theme" Target="../theme/theme4.xml"/><Relationship Id="rId15" Type="http://schemas.openxmlformats.org/officeDocument/2006/relationships/tags" Target="../tags/tag9.xml"/><Relationship Id="rId23" Type="http://schemas.openxmlformats.org/officeDocument/2006/relationships/tags" Target="../tags/tag17.xml"/><Relationship Id="rId28" Type="http://schemas.openxmlformats.org/officeDocument/2006/relationships/tags" Target="../tags/tag22.xml"/><Relationship Id="rId36" Type="http://schemas.openxmlformats.org/officeDocument/2006/relationships/tags" Target="../tags/tag30.xml"/><Relationship Id="rId10" Type="http://schemas.openxmlformats.org/officeDocument/2006/relationships/tags" Target="../tags/tag4.xml"/><Relationship Id="rId19" Type="http://schemas.openxmlformats.org/officeDocument/2006/relationships/tags" Target="../tags/tag13.xml"/><Relationship Id="rId31" Type="http://schemas.openxmlformats.org/officeDocument/2006/relationships/tags" Target="../tags/tag25.xml"/><Relationship Id="rId4" Type="http://schemas.openxmlformats.org/officeDocument/2006/relationships/slideLayout" Target="../slideLayouts/slideLayout18.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 Id="rId27" Type="http://schemas.openxmlformats.org/officeDocument/2006/relationships/tags" Target="../tags/tag21.xml"/><Relationship Id="rId30" Type="http://schemas.openxmlformats.org/officeDocument/2006/relationships/tags" Target="../tags/tag24.xml"/><Relationship Id="rId35" Type="http://schemas.openxmlformats.org/officeDocument/2006/relationships/tags" Target="../tags/tag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90550" cy="5143500"/>
          </a:xfrm>
          <a:prstGeom prst="rect">
            <a:avLst/>
          </a:prstGeom>
        </p:spPr>
      </p:pic>
      <p:pic>
        <p:nvPicPr>
          <p:cNvPr id="3" name="Picture 2" descr="295_TVA_Logo SMALLES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48542" y="4795259"/>
            <a:ext cx="243840" cy="243840"/>
          </a:xfrm>
          <a:prstGeom prst="rect">
            <a:avLst/>
          </a:prstGeom>
        </p:spPr>
      </p:pic>
    </p:spTree>
    <p:extLst>
      <p:ext uri="{BB962C8B-B14F-4D97-AF65-F5344CB8AC3E}">
        <p14:creationId xmlns:p14="http://schemas.microsoft.com/office/powerpoint/2010/main" val="709924374"/>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7" r:id="rId3"/>
    <p:sldLayoutId id="2147483683" r:id="rId4"/>
    <p:sldLayoutId id="2147483684" r:id="rId5"/>
    <p:sldLayoutId id="2147483678" r:id="rId6"/>
    <p:sldLayoutId id="2147483682" r:id="rId7"/>
    <p:sldLayoutId id="2147483679" r:id="rId8"/>
    <p:sldLayoutId id="2147483681" r:id="rId9"/>
  </p:sldLayoutIdLst>
  <p:timing>
    <p:tnLst>
      <p:par>
        <p:cTn id="1" dur="indefinite" restart="never" nodeType="tmRoot"/>
      </p:par>
    </p:tnLst>
  </p:timing>
  <p:hf hdr="0" dt="0"/>
  <p:txStyles>
    <p:titleStyle>
      <a:lvl1pPr algn="ctr" defTabSz="457200" rtl="0" eaLnBrk="1" latinLnBrk="0" hangingPunct="1">
        <a:spcBef>
          <a:spcPct val="0"/>
        </a:spcBef>
        <a:buNone/>
        <a:defRPr sz="5000" b="0"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617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Lst>
  <p:hf hdr="0" dt="0"/>
  <p:txStyles>
    <p:titleStyle>
      <a:lvl1pPr algn="ctr" defTabSz="457200" rtl="0" eaLnBrk="1" latinLnBrk="0" hangingPunct="1">
        <a:spcBef>
          <a:spcPct val="0"/>
        </a:spcBef>
        <a:buNone/>
        <a:defRPr sz="5000" b="0"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542239"/>
      </p:ext>
    </p:extLst>
  </p:cSld>
  <p:clrMap bg1="lt1" tx1="dk1" bg2="lt2" tx2="dk2" accent1="accent1" accent2="accent2" accent3="accent3" accent4="accent4" accent5="accent5" accent6="accent6" hlink="hlink" folHlink="folHlink"/>
  <p:sldLayoutIdLst>
    <p:sldLayoutId id="2147483686" r:id="rId1"/>
    <p:sldLayoutId id="2147483688" r:id="rId2"/>
  </p:sldLayoutIdLst>
  <p:hf hdr="0" dt="0"/>
  <p:txStyles>
    <p:titleStyle>
      <a:lvl1pPr algn="ctr" defTabSz="457200" rtl="0" eaLnBrk="1" latinLnBrk="0" hangingPunct="1">
        <a:spcBef>
          <a:spcPct val="0"/>
        </a:spcBef>
        <a:buNone/>
        <a:defRPr sz="5000" b="0"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100802" name="Rectangle 2" hidden="1"/>
          <p:cNvGraphicFramePr>
            <a:graphicFrameLocks/>
          </p:cNvGraphicFramePr>
          <p:nvPr>
            <p:custDataLst>
              <p:tags r:id="rId7"/>
            </p:custDataLst>
          </p:nvPr>
        </p:nvGraphicFramePr>
        <p:xfrm>
          <a:off x="17" y="16"/>
          <a:ext cx="158744" cy="119051"/>
        </p:xfrm>
        <a:graphic>
          <a:graphicData uri="http://schemas.openxmlformats.org/presentationml/2006/ole">
            <mc:AlternateContent xmlns:mc="http://schemas.openxmlformats.org/markup-compatibility/2006">
              <mc:Choice xmlns:v="urn:schemas-microsoft-com:vml" Requires="v">
                <p:oleObj spid="_x0000_s1067" name="think-cell Slide" r:id="rId39" imgW="0" imgH="0" progId="">
                  <p:embed/>
                </p:oleObj>
              </mc:Choice>
              <mc:Fallback>
                <p:oleObj name="think-cell Slide" r:id="rId3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7" y="16"/>
                        <a:ext cx="158744" cy="11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00803" name="Picture 24" descr="Pos TVA Logo"/>
          <p:cNvPicPr>
            <a:picLocks noChangeAspect="1" noChangeArrowheads="1"/>
          </p:cNvPicPr>
          <p:nvPr>
            <p:custDataLst>
              <p:tags r:id="rId8"/>
            </p:custDataLst>
          </p:nvPr>
        </p:nvPicPr>
        <p:blipFill>
          <a:blip r:embed="rId40" cstate="print"/>
          <a:srcRect/>
          <a:stretch>
            <a:fillRect/>
          </a:stretch>
        </p:blipFill>
        <p:spPr bwMode="auto">
          <a:xfrm>
            <a:off x="217230" y="215642"/>
            <a:ext cx="362844" cy="273332"/>
          </a:xfrm>
          <a:prstGeom prst="rect">
            <a:avLst/>
          </a:prstGeom>
          <a:noFill/>
          <a:ln w="9525">
            <a:noFill/>
            <a:miter lim="800000"/>
            <a:headEnd/>
            <a:tailEnd/>
          </a:ln>
        </p:spPr>
      </p:pic>
      <p:sp>
        <p:nvSpPr>
          <p:cNvPr id="1100804" name="McK 1. On-page tracker" hidden="1"/>
          <p:cNvSpPr>
            <a:spLocks noChangeArrowheads="1"/>
          </p:cNvSpPr>
          <p:nvPr>
            <p:custDataLst>
              <p:tags r:id="rId9"/>
            </p:custDataLst>
          </p:nvPr>
        </p:nvSpPr>
        <p:spPr bwMode="auto">
          <a:xfrm>
            <a:off x="189522" y="20653"/>
            <a:ext cx="750205" cy="215444"/>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1400" dirty="0">
                <a:solidFill>
                  <a:srgbClr val="000000"/>
                </a:solidFill>
                <a:ea typeface="SimSun" pitchFamily="2" charset="-122"/>
                <a:cs typeface="Tahoma" pitchFamily="34" charset="0"/>
              </a:rPr>
              <a:t>TRACKER</a:t>
            </a:r>
          </a:p>
        </p:txBody>
      </p:sp>
      <p:sp>
        <p:nvSpPr>
          <p:cNvPr id="1100805" name="McK 3. Unit of measure" hidden="1"/>
          <p:cNvSpPr txBox="1">
            <a:spLocks noChangeArrowheads="1"/>
          </p:cNvSpPr>
          <p:nvPr>
            <p:custDataLst>
              <p:tags r:id="rId10"/>
            </p:custDataLst>
          </p:nvPr>
        </p:nvSpPr>
        <p:spPr bwMode="auto">
          <a:xfrm>
            <a:off x="189523" y="821212"/>
            <a:ext cx="8732559" cy="215444"/>
          </a:xfrm>
          <a:prstGeom prst="rect">
            <a:avLst/>
          </a:prstGeom>
          <a:noFill/>
          <a:ln w="9525">
            <a:noFill/>
            <a:miter lim="800000"/>
            <a:headEnd/>
            <a:tailEnd/>
          </a:ln>
          <a:effectLst/>
        </p:spPr>
        <p:txBody>
          <a:bodyPr lIns="0" tIns="0" rIns="0" bIns="0">
            <a:spAutoFit/>
          </a:bodyPr>
          <a:lstStyle/>
          <a:p>
            <a:pPr defTabSz="893906" fontAlgn="base">
              <a:spcBef>
                <a:spcPct val="0"/>
              </a:spcBef>
              <a:spcAft>
                <a:spcPct val="0"/>
              </a:spcAft>
            </a:pPr>
            <a:r>
              <a:rPr lang="en-US" sz="1400" dirty="0">
                <a:solidFill>
                  <a:srgbClr val="000000"/>
                </a:solidFill>
                <a:ea typeface="SimSun" pitchFamily="2" charset="-122"/>
                <a:cs typeface="Tahoma" pitchFamily="34" charset="0"/>
              </a:rPr>
              <a:t>Unit of measure</a:t>
            </a:r>
          </a:p>
        </p:txBody>
      </p:sp>
      <p:grpSp>
        <p:nvGrpSpPr>
          <p:cNvPr id="2" name="McK Slide Elements"/>
          <p:cNvGrpSpPr>
            <a:grpSpLocks/>
          </p:cNvGrpSpPr>
          <p:nvPr/>
        </p:nvGrpSpPr>
        <p:grpSpPr bwMode="auto">
          <a:xfrm>
            <a:off x="189522" y="4476568"/>
            <a:ext cx="8776296" cy="325569"/>
            <a:chOff x="117" y="3685"/>
            <a:chExt cx="5418" cy="268"/>
          </a:xfrm>
        </p:grpSpPr>
        <p:sp>
          <p:nvSpPr>
            <p:cNvPr id="1100807" name="McK 4. Footnote" hidden="1"/>
            <p:cNvSpPr txBox="1">
              <a:spLocks noChangeArrowheads="1"/>
            </p:cNvSpPr>
            <p:nvPr userDrawn="1"/>
          </p:nvSpPr>
          <p:spPr bwMode="auto">
            <a:xfrm>
              <a:off x="117" y="3685"/>
              <a:ext cx="5418" cy="127"/>
            </a:xfrm>
            <a:prstGeom prst="rect">
              <a:avLst/>
            </a:prstGeom>
            <a:noFill/>
            <a:ln w="9525">
              <a:noFill/>
              <a:miter lim="800000"/>
              <a:headEnd/>
              <a:tailEnd/>
            </a:ln>
            <a:effectLst/>
          </p:spPr>
          <p:txBody>
            <a:bodyPr lIns="0" tIns="0" rIns="0" bIns="0" anchor="b">
              <a:spAutoFit/>
            </a:bodyPr>
            <a:lstStyle/>
            <a:p>
              <a:pPr marL="105069" indent="-105069" defTabSz="893906" fontAlgn="base">
                <a:spcBef>
                  <a:spcPct val="0"/>
                </a:spcBef>
                <a:spcAft>
                  <a:spcPct val="0"/>
                </a:spcAft>
              </a:pPr>
              <a:r>
                <a:rPr lang="en-US" sz="1000" dirty="0">
                  <a:solidFill>
                    <a:srgbClr val="000000"/>
                  </a:solidFill>
                  <a:ea typeface="SimSun" pitchFamily="2" charset="-122"/>
                  <a:cs typeface="Tahoma" pitchFamily="34" charset="0"/>
                </a:rPr>
                <a:t>1 Footnote</a:t>
              </a:r>
            </a:p>
          </p:txBody>
        </p:sp>
        <p:sp>
          <p:nvSpPr>
            <p:cNvPr id="1100808" name="McK 5. Source" hidden="1"/>
            <p:cNvSpPr>
              <a:spLocks noChangeArrowheads="1"/>
            </p:cNvSpPr>
            <p:nvPr userDrawn="1"/>
          </p:nvSpPr>
          <p:spPr bwMode="auto">
            <a:xfrm>
              <a:off x="117" y="3826"/>
              <a:ext cx="5418" cy="127"/>
            </a:xfrm>
            <a:prstGeom prst="rect">
              <a:avLst/>
            </a:prstGeom>
            <a:noFill/>
            <a:ln w="9525">
              <a:noFill/>
              <a:miter lim="800000"/>
              <a:headEnd/>
              <a:tailEnd/>
            </a:ln>
            <a:effectLst/>
          </p:spPr>
          <p:txBody>
            <a:bodyPr lIns="0" tIns="0" rIns="0" bIns="0" anchor="b">
              <a:spAutoFit/>
            </a:bodyPr>
            <a:lstStyle/>
            <a:p>
              <a:pPr marL="607794" indent="-607794" defTabSz="893906" fontAlgn="base">
                <a:spcBef>
                  <a:spcPct val="0"/>
                </a:spcBef>
                <a:spcAft>
                  <a:spcPct val="0"/>
                </a:spcAft>
                <a:tabLst>
                  <a:tab pos="611024" algn="l"/>
                </a:tabLst>
              </a:pPr>
              <a:r>
                <a:rPr lang="en-US" sz="1000" dirty="0">
                  <a:solidFill>
                    <a:srgbClr val="000000"/>
                  </a:solidFill>
                  <a:ea typeface="SimSun" pitchFamily="2" charset="-122"/>
                  <a:cs typeface="Tahoma" pitchFamily="34" charset="0"/>
                </a:rPr>
                <a:t>SOURCE: Source</a:t>
              </a:r>
            </a:p>
          </p:txBody>
        </p:sp>
      </p:grpSp>
      <p:grpSp>
        <p:nvGrpSpPr>
          <p:cNvPr id="3" name="ACET" hidden="1"/>
          <p:cNvGrpSpPr>
            <a:grpSpLocks/>
          </p:cNvGrpSpPr>
          <p:nvPr>
            <p:custDataLst>
              <p:tags r:id="rId11"/>
            </p:custDataLst>
          </p:nvPr>
        </p:nvGrpSpPr>
        <p:grpSpPr bwMode="auto">
          <a:xfrm>
            <a:off x="2037760" y="1005742"/>
            <a:ext cx="4265040" cy="510339"/>
            <a:chOff x="915" y="602"/>
            <a:chExt cx="2686" cy="428"/>
          </a:xfrm>
        </p:grpSpPr>
        <p:cxnSp>
          <p:nvCxnSpPr>
            <p:cNvPr id="1100810" name="AutoShape 10" hidden="1"/>
            <p:cNvCxnSpPr>
              <a:cxnSpLocks noChangeShapeType="1"/>
              <a:stCxn id="1100811" idx="4"/>
              <a:endCxn id="1100811" idx="6"/>
            </p:cNvCxnSpPr>
            <p:nvPr/>
          </p:nvCxnSpPr>
          <p:spPr bwMode="auto">
            <a:xfrm>
              <a:off x="915" y="1030"/>
              <a:ext cx="2686" cy="0"/>
            </a:xfrm>
            <a:prstGeom prst="straightConnector1">
              <a:avLst/>
            </a:prstGeom>
            <a:noFill/>
            <a:ln w="9525">
              <a:solidFill>
                <a:schemeClr val="tx1"/>
              </a:solidFill>
              <a:round/>
              <a:headEnd/>
              <a:tailEnd/>
            </a:ln>
            <a:effectLst/>
          </p:spPr>
        </p:cxnSp>
        <p:sp>
          <p:nvSpPr>
            <p:cNvPr id="1100811" name="AutoShape 11" hidden="1"/>
            <p:cNvSpPr>
              <a:spLocks noChangeArrowheads="1"/>
            </p:cNvSpPr>
            <p:nvPr/>
          </p:nvSpPr>
          <p:spPr bwMode="auto">
            <a:xfrm>
              <a:off x="915" y="602"/>
              <a:ext cx="2686" cy="428"/>
            </a:xfrm>
            <a:prstGeom prst="leftRightArrow">
              <a:avLst>
                <a:gd name="adj1" fmla="val 100000"/>
                <a:gd name="adj2" fmla="val 0"/>
              </a:avLst>
            </a:prstGeom>
            <a:noFill/>
            <a:ln w="9525">
              <a:noFill/>
              <a:miter lim="800000"/>
              <a:headEnd/>
              <a:tailEnd/>
            </a:ln>
            <a:effectLst/>
          </p:spPr>
          <p:txBody>
            <a:bodyPr lIns="0" tIns="0" rIns="0" bIns="17902" anchor="b">
              <a:spAutoFit/>
            </a:bodyPr>
            <a:lstStyle/>
            <a:p>
              <a:pPr defTabSz="911687" fontAlgn="base">
                <a:spcBef>
                  <a:spcPct val="0"/>
                </a:spcBef>
                <a:spcAft>
                  <a:spcPct val="0"/>
                </a:spcAft>
              </a:pPr>
              <a:r>
                <a:rPr lang="en-US" sz="1600" b="1" dirty="0">
                  <a:solidFill>
                    <a:srgbClr val="000000"/>
                  </a:solidFill>
                  <a:ea typeface="SimSun" pitchFamily="2" charset="-122"/>
                  <a:cs typeface="Tahoma" pitchFamily="34" charset="0"/>
                </a:rPr>
                <a:t>Title</a:t>
              </a:r>
            </a:p>
            <a:p>
              <a:pPr defTabSz="911687" fontAlgn="base">
                <a:spcBef>
                  <a:spcPct val="0"/>
                </a:spcBef>
                <a:spcAft>
                  <a:spcPct val="0"/>
                </a:spcAft>
              </a:pPr>
              <a:r>
                <a:rPr lang="en-US" sz="1600" dirty="0">
                  <a:solidFill>
                    <a:srgbClr val="000000"/>
                  </a:solidFill>
                  <a:ea typeface="SimSun" pitchFamily="2" charset="-122"/>
                  <a:cs typeface="Tahoma" pitchFamily="34" charset="0"/>
                </a:rPr>
                <a:t>Unit of measure</a:t>
              </a:r>
            </a:p>
          </p:txBody>
        </p:sp>
      </p:grpSp>
      <p:sp>
        <p:nvSpPr>
          <p:cNvPr id="1100812" name="McK 2. Slide Title"/>
          <p:cNvSpPr>
            <a:spLocks noGrp="1" noChangeArrowheads="1"/>
          </p:cNvSpPr>
          <p:nvPr>
            <p:ph type="title"/>
            <p:custDataLst>
              <p:tags r:id="rId12"/>
            </p:custDataLst>
          </p:nvPr>
        </p:nvSpPr>
        <p:spPr bwMode="auto">
          <a:xfrm>
            <a:off x="806825" y="222584"/>
            <a:ext cx="8115256"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100813" name="Rectangle 13"/>
          <p:cNvSpPr>
            <a:spLocks noGrp="1" noChangeArrowheads="1"/>
          </p:cNvSpPr>
          <p:nvPr>
            <p:ph type="sldNum" sz="quarter" idx="4"/>
            <p:custDataLst>
              <p:tags r:id="rId13"/>
            </p:custDataLst>
          </p:nvPr>
        </p:nvSpPr>
        <p:spPr bwMode="auto">
          <a:xfrm>
            <a:off x="8771457" y="4961288"/>
            <a:ext cx="194381" cy="11419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defTabSz="911687">
              <a:lnSpc>
                <a:spcPct val="100000"/>
              </a:lnSpc>
              <a:spcBef>
                <a:spcPct val="0"/>
              </a:spcBef>
              <a:buClrTx/>
              <a:buSzTx/>
              <a:buFontTx/>
              <a:buNone/>
              <a:defRPr sz="1000">
                <a:solidFill>
                  <a:srgbClr val="000000"/>
                </a:solidFill>
                <a:cs typeface="Tahoma" pitchFamily="34" charset="0"/>
              </a:defRPr>
            </a:lvl1pPr>
          </a:lstStyle>
          <a:p>
            <a:pPr fontAlgn="base">
              <a:spcAft>
                <a:spcPct val="0"/>
              </a:spcAft>
            </a:pPr>
            <a:fld id="{30710141-2961-491F-B8A8-3AC1E159B106}" type="slidenum">
              <a:rPr lang="en-US">
                <a:ea typeface="SimSun" pitchFamily="2" charset="-122"/>
              </a:rPr>
              <a:pPr fontAlgn="base">
                <a:spcAft>
                  <a:spcPct val="0"/>
                </a:spcAft>
              </a:pPr>
              <a:t>‹#›</a:t>
            </a:fld>
            <a:r>
              <a:rPr lang="en-US" dirty="0">
                <a:ea typeface="SimSun" pitchFamily="2" charset="-122"/>
              </a:rPr>
              <a:t> </a:t>
            </a:r>
          </a:p>
        </p:txBody>
      </p:sp>
      <p:grpSp>
        <p:nvGrpSpPr>
          <p:cNvPr id="4" name="LegendBoxes" hidden="1"/>
          <p:cNvGrpSpPr>
            <a:grpSpLocks/>
          </p:cNvGrpSpPr>
          <p:nvPr>
            <p:custDataLst>
              <p:tags r:id="rId14"/>
            </p:custDataLst>
          </p:nvPr>
        </p:nvGrpSpPr>
        <p:grpSpPr bwMode="auto">
          <a:xfrm>
            <a:off x="8079784" y="797364"/>
            <a:ext cx="834341" cy="780224"/>
            <a:chOff x="3394" y="499"/>
            <a:chExt cx="525" cy="655"/>
          </a:xfrm>
        </p:grpSpPr>
        <p:sp>
          <p:nvSpPr>
            <p:cNvPr id="1100815"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16"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17"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18"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19" name="Legend1" hidden="1"/>
            <p:cNvSpPr>
              <a:spLocks noChangeArrowheads="1"/>
            </p:cNvSpPr>
            <p:nvPr userDrawn="1"/>
          </p:nvSpPr>
          <p:spPr bwMode="auto">
            <a:xfrm>
              <a:off x="3554" y="499"/>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Legend1</a:t>
              </a:r>
            </a:p>
          </p:txBody>
        </p:sp>
        <p:sp>
          <p:nvSpPr>
            <p:cNvPr id="1100820" name="Legend2" hidden="1"/>
            <p:cNvSpPr>
              <a:spLocks noChangeArrowheads="1"/>
            </p:cNvSpPr>
            <p:nvPr userDrawn="1"/>
          </p:nvSpPr>
          <p:spPr bwMode="auto">
            <a:xfrm>
              <a:off x="3554" y="664"/>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Legend2</a:t>
              </a:r>
            </a:p>
          </p:txBody>
        </p:sp>
        <p:sp>
          <p:nvSpPr>
            <p:cNvPr id="1100821" name="Legend3" hidden="1"/>
            <p:cNvSpPr>
              <a:spLocks noChangeArrowheads="1"/>
            </p:cNvSpPr>
            <p:nvPr userDrawn="1"/>
          </p:nvSpPr>
          <p:spPr bwMode="auto">
            <a:xfrm>
              <a:off x="3554" y="829"/>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Legend3</a:t>
              </a:r>
            </a:p>
          </p:txBody>
        </p:sp>
        <p:sp>
          <p:nvSpPr>
            <p:cNvPr id="1100822" name="Legend4" hidden="1"/>
            <p:cNvSpPr>
              <a:spLocks noChangeArrowheads="1"/>
            </p:cNvSpPr>
            <p:nvPr userDrawn="1"/>
          </p:nvSpPr>
          <p:spPr bwMode="auto">
            <a:xfrm>
              <a:off x="3554" y="999"/>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Legend4</a:t>
              </a:r>
            </a:p>
          </p:txBody>
        </p:sp>
      </p:grpSp>
      <p:grpSp>
        <p:nvGrpSpPr>
          <p:cNvPr id="5" name="LegendLines" hidden="1"/>
          <p:cNvGrpSpPr>
            <a:grpSpLocks/>
          </p:cNvGrpSpPr>
          <p:nvPr>
            <p:custDataLst>
              <p:tags r:id="rId15"/>
            </p:custDataLst>
          </p:nvPr>
        </p:nvGrpSpPr>
        <p:grpSpPr bwMode="auto">
          <a:xfrm>
            <a:off x="7762296" y="797396"/>
            <a:ext cx="1151831" cy="577319"/>
            <a:chOff x="2411" y="2730"/>
            <a:chExt cx="725" cy="485"/>
          </a:xfrm>
        </p:grpSpPr>
        <p:sp>
          <p:nvSpPr>
            <p:cNvPr id="1100824"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25"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26"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27" name="Legend1" hidden="1"/>
            <p:cNvSpPr>
              <a:spLocks noChangeArrowheads="1"/>
            </p:cNvSpPr>
            <p:nvPr userDrawn="1"/>
          </p:nvSpPr>
          <p:spPr bwMode="auto">
            <a:xfrm>
              <a:off x="2771" y="2730"/>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Legend1</a:t>
              </a:r>
            </a:p>
          </p:txBody>
        </p:sp>
        <p:sp>
          <p:nvSpPr>
            <p:cNvPr id="1100828" name="Legend2" hidden="1"/>
            <p:cNvSpPr>
              <a:spLocks noChangeArrowheads="1"/>
            </p:cNvSpPr>
            <p:nvPr userDrawn="1"/>
          </p:nvSpPr>
          <p:spPr bwMode="auto">
            <a:xfrm>
              <a:off x="2771" y="2896"/>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Legend2</a:t>
              </a:r>
            </a:p>
          </p:txBody>
        </p:sp>
        <p:sp>
          <p:nvSpPr>
            <p:cNvPr id="1100829" name="Legend3" hidden="1"/>
            <p:cNvSpPr>
              <a:spLocks noChangeArrowheads="1"/>
            </p:cNvSpPr>
            <p:nvPr userDrawn="1"/>
          </p:nvSpPr>
          <p:spPr bwMode="auto">
            <a:xfrm>
              <a:off x="2771" y="3060"/>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Legend3</a:t>
              </a:r>
            </a:p>
          </p:txBody>
        </p:sp>
      </p:grpSp>
      <p:grpSp>
        <p:nvGrpSpPr>
          <p:cNvPr id="6" name="Sticker" hidden="1"/>
          <p:cNvGrpSpPr>
            <a:grpSpLocks/>
          </p:cNvGrpSpPr>
          <p:nvPr>
            <p:custDataLst>
              <p:tags r:id="rId16"/>
            </p:custDataLst>
          </p:nvPr>
        </p:nvGrpSpPr>
        <p:grpSpPr bwMode="auto">
          <a:xfrm>
            <a:off x="7903309" y="821213"/>
            <a:ext cx="1020394" cy="211813"/>
            <a:chOff x="4863" y="376"/>
            <a:chExt cx="643" cy="177"/>
          </a:xfrm>
        </p:grpSpPr>
        <p:cxnSp>
          <p:nvCxnSpPr>
            <p:cNvPr id="1100831" name="AutoShape 31" hidden="1"/>
            <p:cNvCxnSpPr>
              <a:cxnSpLocks noChangeShapeType="1"/>
              <a:stCxn id="1100832" idx="4"/>
              <a:endCxn id="1100832" idx="6"/>
            </p:cNvCxnSpPr>
            <p:nvPr userDrawn="1"/>
          </p:nvCxnSpPr>
          <p:spPr bwMode="auto">
            <a:xfrm>
              <a:off x="4863" y="553"/>
              <a:ext cx="643" cy="0"/>
            </a:xfrm>
            <a:prstGeom prst="straightConnector1">
              <a:avLst/>
            </a:prstGeom>
            <a:noFill/>
            <a:ln w="25400">
              <a:solidFill>
                <a:srgbClr val="808080"/>
              </a:solidFill>
              <a:round/>
              <a:headEnd/>
              <a:tailEnd/>
            </a:ln>
            <a:effectLst/>
          </p:spPr>
        </p:cxnSp>
        <p:sp>
          <p:nvSpPr>
            <p:cNvPr id="1100832" name="AutoShape 32" hidden="1"/>
            <p:cNvSpPr>
              <a:spLocks noChangeArrowheads="1"/>
            </p:cNvSpPr>
            <p:nvPr userDrawn="1"/>
          </p:nvSpPr>
          <p:spPr bwMode="auto">
            <a:xfrm>
              <a:off x="4863" y="376"/>
              <a:ext cx="643" cy="177"/>
            </a:xfrm>
            <a:prstGeom prst="leftRightArrow">
              <a:avLst>
                <a:gd name="adj1" fmla="val 100000"/>
                <a:gd name="adj2" fmla="val 0"/>
              </a:avLst>
            </a:prstGeom>
            <a:noFill/>
            <a:ln w="9525" algn="ctr">
              <a:noFill/>
              <a:miter lim="800000"/>
              <a:headEnd/>
              <a:tailEnd/>
            </a:ln>
            <a:effectLst/>
          </p:spPr>
          <p:txBody>
            <a:bodyPr wrap="none" lIns="26850" tIns="0" rIns="0" bIns="26850">
              <a:spAutoFit/>
            </a:bodyPr>
            <a:lstStyle/>
            <a:p>
              <a:pPr algn="r" defTabSz="893906" fontAlgn="base">
                <a:spcBef>
                  <a:spcPct val="0"/>
                </a:spcBef>
                <a:spcAft>
                  <a:spcPct val="0"/>
                </a:spcAft>
                <a:buClr>
                  <a:srgbClr val="0C3C6A"/>
                </a:buClr>
              </a:pPr>
              <a:r>
                <a:rPr lang="en-US" sz="1200" dirty="0">
                  <a:solidFill>
                    <a:srgbClr val="808080"/>
                  </a:solidFill>
                  <a:ea typeface="SimSun" pitchFamily="2" charset="-122"/>
                  <a:cs typeface="Tahoma" pitchFamily="34" charset="0"/>
                </a:rPr>
                <a:t>ILLUSTRATIVE</a:t>
              </a:r>
            </a:p>
          </p:txBody>
        </p:sp>
        <p:cxnSp>
          <p:nvCxnSpPr>
            <p:cNvPr id="1100833" name="AutoShape 33" hidden="1"/>
            <p:cNvCxnSpPr>
              <a:cxnSpLocks noChangeShapeType="1"/>
              <a:stCxn id="1100832" idx="2"/>
              <a:endCxn id="1100832" idx="4"/>
            </p:cNvCxnSpPr>
            <p:nvPr userDrawn="1"/>
          </p:nvCxnSpPr>
          <p:spPr bwMode="auto">
            <a:xfrm>
              <a:off x="4863" y="376"/>
              <a:ext cx="0" cy="177"/>
            </a:xfrm>
            <a:prstGeom prst="straightConnector1">
              <a:avLst/>
            </a:prstGeom>
            <a:noFill/>
            <a:ln w="9525">
              <a:solidFill>
                <a:srgbClr val="808080"/>
              </a:solidFill>
              <a:round/>
              <a:headEnd/>
              <a:tailEnd/>
            </a:ln>
            <a:effectLst/>
          </p:spPr>
        </p:cxnSp>
      </p:grpSp>
      <p:grpSp>
        <p:nvGrpSpPr>
          <p:cNvPr id="7" name="LegendMoons" hidden="1"/>
          <p:cNvGrpSpPr>
            <a:grpSpLocks/>
          </p:cNvGrpSpPr>
          <p:nvPr>
            <p:custDataLst>
              <p:tags r:id="rId17"/>
            </p:custDataLst>
          </p:nvPr>
        </p:nvGrpSpPr>
        <p:grpSpPr bwMode="auto">
          <a:xfrm>
            <a:off x="8000412" y="806930"/>
            <a:ext cx="913712" cy="1008939"/>
            <a:chOff x="1104" y="2692"/>
            <a:chExt cx="575" cy="847"/>
          </a:xfrm>
        </p:grpSpPr>
        <p:grpSp>
          <p:nvGrpSpPr>
            <p:cNvPr id="8" name="MoonLegend1" hidden="1"/>
            <p:cNvGrpSpPr>
              <a:grpSpLocks noChangeAspect="1"/>
            </p:cNvGrpSpPr>
            <p:nvPr>
              <p:custDataLst>
                <p:tags r:id="rId24"/>
              </p:custDataLst>
            </p:nvPr>
          </p:nvGrpSpPr>
          <p:grpSpPr bwMode="auto">
            <a:xfrm>
              <a:off x="1104" y="2704"/>
              <a:ext cx="132" cy="132"/>
              <a:chOff x="4533" y="183"/>
              <a:chExt cx="144" cy="144"/>
            </a:xfrm>
          </p:grpSpPr>
          <p:sp>
            <p:nvSpPr>
              <p:cNvPr id="1100836" name="Oval 36" hidden="1"/>
              <p:cNvSpPr>
                <a:spLocks noChangeAspect="1" noChangeArrowheads="1"/>
              </p:cNvSpPr>
              <p:nvPr>
                <p:custDataLst>
                  <p:tags r:id="rId37"/>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37" name="Arc 37" hidden="1"/>
              <p:cNvSpPr>
                <a:spLocks noChangeAspect="1"/>
              </p:cNvSpPr>
              <p:nvPr>
                <p:custDataLst>
                  <p:tags r:id="rId38"/>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grpSp>
          <p:nvGrpSpPr>
            <p:cNvPr id="9" name="MoonLegend2" hidden="1"/>
            <p:cNvGrpSpPr>
              <a:grpSpLocks noChangeAspect="1"/>
            </p:cNvGrpSpPr>
            <p:nvPr>
              <p:custDataLst>
                <p:tags r:id="rId25"/>
              </p:custDataLst>
            </p:nvPr>
          </p:nvGrpSpPr>
          <p:grpSpPr bwMode="auto">
            <a:xfrm>
              <a:off x="1104" y="2876"/>
              <a:ext cx="132" cy="132"/>
              <a:chOff x="1694" y="2044"/>
              <a:chExt cx="160" cy="160"/>
            </a:xfrm>
          </p:grpSpPr>
          <p:sp>
            <p:nvSpPr>
              <p:cNvPr id="1100839" name="Oval 39" hidden="1"/>
              <p:cNvSpPr>
                <a:spLocks noChangeAspect="1" noChangeArrowheads="1"/>
              </p:cNvSpPr>
              <p:nvPr>
                <p:custDataLst>
                  <p:tags r:id="rId35"/>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40" name="Arc 40" hidden="1"/>
              <p:cNvSpPr>
                <a:spLocks noChangeAspect="1"/>
              </p:cNvSpPr>
              <p:nvPr>
                <p:custDataLst>
                  <p:tags r:id="rId36"/>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grpSp>
          <p:nvGrpSpPr>
            <p:cNvPr id="10" name="MoonLegend3" hidden="1"/>
            <p:cNvGrpSpPr>
              <a:grpSpLocks noChangeAspect="1"/>
            </p:cNvGrpSpPr>
            <p:nvPr>
              <p:custDataLst>
                <p:tags r:id="rId26"/>
              </p:custDataLst>
            </p:nvPr>
          </p:nvGrpSpPr>
          <p:grpSpPr bwMode="auto">
            <a:xfrm>
              <a:off x="1104" y="3049"/>
              <a:ext cx="132" cy="132"/>
              <a:chOff x="4495" y="897"/>
              <a:chExt cx="160" cy="160"/>
            </a:xfrm>
          </p:grpSpPr>
          <p:sp>
            <p:nvSpPr>
              <p:cNvPr id="1100842" name="Oval 42" hidden="1"/>
              <p:cNvSpPr>
                <a:spLocks noChangeAspect="1" noChangeArrowheads="1"/>
              </p:cNvSpPr>
              <p:nvPr>
                <p:custDataLst>
                  <p:tags r:id="rId33"/>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43" name="Arc 43" hidden="1"/>
              <p:cNvSpPr>
                <a:spLocks noChangeAspect="1"/>
              </p:cNvSpPr>
              <p:nvPr>
                <p:custDataLst>
                  <p:tags r:id="rId34"/>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grpSp>
          <p:nvGrpSpPr>
            <p:cNvPr id="11" name="MoonLegend4" hidden="1"/>
            <p:cNvGrpSpPr>
              <a:grpSpLocks noChangeAspect="1"/>
            </p:cNvGrpSpPr>
            <p:nvPr>
              <p:custDataLst>
                <p:tags r:id="rId27"/>
              </p:custDataLst>
            </p:nvPr>
          </p:nvGrpSpPr>
          <p:grpSpPr bwMode="auto">
            <a:xfrm>
              <a:off x="1104" y="3222"/>
              <a:ext cx="132" cy="132"/>
              <a:chOff x="4495" y="1198"/>
              <a:chExt cx="160" cy="160"/>
            </a:xfrm>
          </p:grpSpPr>
          <p:sp>
            <p:nvSpPr>
              <p:cNvPr id="1100845" name="Oval 45" hidden="1"/>
              <p:cNvSpPr>
                <a:spLocks noChangeAspect="1" noChangeArrowheads="1"/>
              </p:cNvSpPr>
              <p:nvPr>
                <p:custDataLst>
                  <p:tags r:id="rId31"/>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46" name="Arc 46" hidden="1"/>
              <p:cNvSpPr>
                <a:spLocks noChangeAspect="1"/>
              </p:cNvSpPr>
              <p:nvPr>
                <p:custDataLst>
                  <p:tags r:id="rId32"/>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grpSp>
          <p:nvGrpSpPr>
            <p:cNvPr id="12" name="MoonLegend5" hidden="1"/>
            <p:cNvGrpSpPr>
              <a:grpSpLocks noChangeAspect="1"/>
            </p:cNvGrpSpPr>
            <p:nvPr>
              <p:custDataLst>
                <p:tags r:id="rId28"/>
              </p:custDataLst>
            </p:nvPr>
          </p:nvGrpSpPr>
          <p:grpSpPr bwMode="auto">
            <a:xfrm>
              <a:off x="1104" y="3395"/>
              <a:ext cx="132" cy="132"/>
              <a:chOff x="4495" y="1440"/>
              <a:chExt cx="160" cy="160"/>
            </a:xfrm>
          </p:grpSpPr>
          <p:sp>
            <p:nvSpPr>
              <p:cNvPr id="1100848" name="Oval 48" hidden="1"/>
              <p:cNvSpPr>
                <a:spLocks noChangeAspect="1" noChangeArrowheads="1"/>
              </p:cNvSpPr>
              <p:nvPr>
                <p:custDataLst>
                  <p:tags r:id="rId29"/>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49" name="Oval 49" hidden="1"/>
              <p:cNvSpPr>
                <a:spLocks noChangeAspect="1" noChangeArrowheads="1"/>
              </p:cNvSpPr>
              <p:nvPr>
                <p:custDataLst>
                  <p:tags r:id="rId30"/>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sp>
          <p:nvSpPr>
            <p:cNvPr id="1100850" name="Legend1" hidden="1"/>
            <p:cNvSpPr>
              <a:spLocks noChangeArrowheads="1"/>
            </p:cNvSpPr>
            <p:nvPr userDrawn="1"/>
          </p:nvSpPr>
          <p:spPr bwMode="auto">
            <a:xfrm>
              <a:off x="1314" y="2692"/>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Legend1</a:t>
              </a:r>
            </a:p>
          </p:txBody>
        </p:sp>
        <p:sp>
          <p:nvSpPr>
            <p:cNvPr id="1100851" name="Legend2" hidden="1"/>
            <p:cNvSpPr>
              <a:spLocks noChangeArrowheads="1"/>
            </p:cNvSpPr>
            <p:nvPr userDrawn="1"/>
          </p:nvSpPr>
          <p:spPr bwMode="auto">
            <a:xfrm>
              <a:off x="1314" y="2865"/>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Legend2</a:t>
              </a:r>
            </a:p>
          </p:txBody>
        </p:sp>
        <p:sp>
          <p:nvSpPr>
            <p:cNvPr id="1100852" name="Legend3" hidden="1"/>
            <p:cNvSpPr>
              <a:spLocks noChangeArrowheads="1"/>
            </p:cNvSpPr>
            <p:nvPr userDrawn="1"/>
          </p:nvSpPr>
          <p:spPr bwMode="auto">
            <a:xfrm>
              <a:off x="1314" y="3038"/>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Legend3</a:t>
              </a:r>
            </a:p>
          </p:txBody>
        </p:sp>
        <p:sp>
          <p:nvSpPr>
            <p:cNvPr id="1100853" name="Legend4" hidden="1"/>
            <p:cNvSpPr>
              <a:spLocks noChangeArrowheads="1"/>
            </p:cNvSpPr>
            <p:nvPr userDrawn="1"/>
          </p:nvSpPr>
          <p:spPr bwMode="auto">
            <a:xfrm>
              <a:off x="1314" y="3212"/>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Legend4</a:t>
              </a:r>
            </a:p>
          </p:txBody>
        </p:sp>
        <p:sp>
          <p:nvSpPr>
            <p:cNvPr id="1100854" name="Legend5" hidden="1"/>
            <p:cNvSpPr>
              <a:spLocks noChangeArrowheads="1"/>
            </p:cNvSpPr>
            <p:nvPr userDrawn="1"/>
          </p:nvSpPr>
          <p:spPr bwMode="auto">
            <a:xfrm>
              <a:off x="1314" y="3384"/>
              <a:ext cx="365" cy="155"/>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Legend5</a:t>
              </a:r>
            </a:p>
          </p:txBody>
        </p:sp>
      </p:grpSp>
      <p:sp>
        <p:nvSpPr>
          <p:cNvPr id="1100855" name="Rectangle 55"/>
          <p:cNvSpPr>
            <a:spLocks noGrp="1" noChangeArrowheads="1"/>
          </p:cNvSpPr>
          <p:nvPr>
            <p:ph type="body" idx="1"/>
            <p:custDataLst>
              <p:tags r:id="rId18"/>
            </p:custDataLst>
          </p:nvPr>
        </p:nvSpPr>
        <p:spPr bwMode="auto">
          <a:xfrm>
            <a:off x="2037759" y="1559823"/>
            <a:ext cx="4302296" cy="123110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0856" name="Working Draft" hidden="1"/>
          <p:cNvSpPr txBox="1">
            <a:spLocks noChangeArrowheads="1"/>
          </p:cNvSpPr>
          <p:nvPr>
            <p:custDataLst>
              <p:tags r:id="rId19"/>
            </p:custDataLst>
          </p:nvPr>
        </p:nvSpPr>
        <p:spPr bwMode="auto">
          <a:xfrm rot="5400000">
            <a:off x="8129279" y="2334860"/>
            <a:ext cx="1867499" cy="92333"/>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600" dirty="0">
                <a:solidFill>
                  <a:srgbClr val="000000"/>
                </a:solidFill>
                <a:ea typeface="SimSun" pitchFamily="2" charset="-122"/>
                <a:cs typeface="Tahoma" pitchFamily="34" charset="0"/>
              </a:rPr>
              <a:t>Working Draft - Last Modified 10/12/2011 11:09:24 PM</a:t>
            </a:r>
            <a:endParaRPr lang="en-US" sz="1600" dirty="0">
              <a:solidFill>
                <a:srgbClr val="000000"/>
              </a:solidFill>
              <a:ea typeface="SimSun" pitchFamily="2" charset="-122"/>
              <a:cs typeface="Tahoma" pitchFamily="34" charset="0"/>
            </a:endParaRPr>
          </a:p>
        </p:txBody>
      </p:sp>
      <p:sp>
        <p:nvSpPr>
          <p:cNvPr id="1100857" name="Printed" hidden="1"/>
          <p:cNvSpPr txBox="1">
            <a:spLocks noChangeArrowheads="1"/>
          </p:cNvSpPr>
          <p:nvPr>
            <p:custDataLst>
              <p:tags r:id="rId20"/>
            </p:custDataLst>
          </p:nvPr>
        </p:nvSpPr>
        <p:spPr bwMode="auto">
          <a:xfrm rot="5400000">
            <a:off x="8509172" y="3364424"/>
            <a:ext cx="1107676" cy="92333"/>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600" dirty="0">
                <a:solidFill>
                  <a:srgbClr val="000000"/>
                </a:solidFill>
                <a:ea typeface="SimSun" pitchFamily="2" charset="-122"/>
                <a:cs typeface="Tahoma" pitchFamily="34" charset="0"/>
              </a:rPr>
              <a:t>Printed 10/12/2011 12:08:02 PM</a:t>
            </a:r>
            <a:endParaRPr lang="en-US" sz="1600" dirty="0">
              <a:solidFill>
                <a:srgbClr val="000000"/>
              </a:solidFill>
              <a:ea typeface="SimSun" pitchFamily="2" charset="-122"/>
              <a:cs typeface="Tahoma" pitchFamily="34" charset="0"/>
            </a:endParaRPr>
          </a:p>
        </p:txBody>
      </p:sp>
      <p:sp>
        <p:nvSpPr>
          <p:cNvPr id="1100858" name="doc id"/>
          <p:cNvSpPr>
            <a:spLocks noChangeArrowheads="1"/>
          </p:cNvSpPr>
          <p:nvPr>
            <p:custDataLst>
              <p:tags r:id="rId21"/>
            </p:custDataLst>
          </p:nvPr>
        </p:nvSpPr>
        <p:spPr bwMode="auto">
          <a:xfrm>
            <a:off x="8264446" y="27941"/>
            <a:ext cx="657655" cy="91110"/>
          </a:xfrm>
          <a:prstGeom prst="rect">
            <a:avLst/>
          </a:prstGeom>
          <a:noFill/>
          <a:ln w="9525">
            <a:noFill/>
            <a:miter lim="800000"/>
            <a:headEnd/>
            <a:tailEnd/>
          </a:ln>
          <a:effectLst/>
        </p:spPr>
        <p:txBody>
          <a:bodyPr wrap="none" lIns="0" tIns="0" rIns="0" bIns="0"/>
          <a:lstStyle/>
          <a:p>
            <a:pPr algn="r" defTabSz="893906" fontAlgn="base">
              <a:spcBef>
                <a:spcPct val="0"/>
              </a:spcBef>
              <a:spcAft>
                <a:spcPct val="0"/>
              </a:spcAft>
            </a:pPr>
            <a:endParaRPr lang="en-US" sz="800" dirty="0">
              <a:solidFill>
                <a:srgbClr val="000000"/>
              </a:solidFill>
              <a:ea typeface="SimSun" pitchFamily="2" charset="-122"/>
              <a:cs typeface="Tahoma" pitchFamily="34" charset="0"/>
            </a:endParaRPr>
          </a:p>
        </p:txBody>
      </p:sp>
      <p:sp>
        <p:nvSpPr>
          <p:cNvPr id="1100859" name="Line 59"/>
          <p:cNvSpPr>
            <a:spLocks noChangeShapeType="1"/>
          </p:cNvSpPr>
          <p:nvPr>
            <p:custDataLst>
              <p:tags r:id="rId22"/>
            </p:custDataLst>
          </p:nvPr>
        </p:nvSpPr>
        <p:spPr bwMode="auto">
          <a:xfrm>
            <a:off x="189522" y="712535"/>
            <a:ext cx="8776296" cy="0"/>
          </a:xfrm>
          <a:prstGeom prst="line">
            <a:avLst/>
          </a:prstGeom>
          <a:noFill/>
          <a:ln w="25400">
            <a:solidFill>
              <a:srgbClr val="7F7F7F"/>
            </a:solidFill>
            <a:round/>
            <a:headEnd/>
            <a:tailEnd/>
          </a:ln>
          <a:effectLst/>
        </p:spPr>
        <p:txBody>
          <a:bodyPr lIns="93106" tIns="46555" rIns="93106" bIns="46555"/>
          <a:lstStyle/>
          <a:p>
            <a:pPr algn="ctr" defTabSz="914400"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63" name="Rectangle 9"/>
          <p:cNvSpPr>
            <a:spLocks noChangeArrowheads="1"/>
          </p:cNvSpPr>
          <p:nvPr>
            <p:custDataLst>
              <p:tags r:id="rId23"/>
            </p:custDataLst>
          </p:nvPr>
        </p:nvSpPr>
        <p:spPr bwMode="auto">
          <a:xfrm>
            <a:off x="2014158" y="5002099"/>
            <a:ext cx="4769233" cy="76944"/>
          </a:xfrm>
          <a:prstGeom prst="rect">
            <a:avLst/>
          </a:prstGeom>
          <a:noFill/>
          <a:ln w="9525">
            <a:noFill/>
            <a:miter lim="800000"/>
            <a:headEnd/>
            <a:tailEnd/>
          </a:ln>
        </p:spPr>
        <p:txBody>
          <a:bodyPr wrap="square" lIns="0" tIns="0" rIns="0" bIns="0">
            <a:spAutoFit/>
          </a:bodyPr>
          <a:lstStyle/>
          <a:p>
            <a:pPr algn="ctr" defTabSz="912366" fontAlgn="base">
              <a:lnSpc>
                <a:spcPct val="50000"/>
              </a:lnSpc>
              <a:spcBef>
                <a:spcPts val="700"/>
              </a:spcBef>
              <a:spcAft>
                <a:spcPct val="0"/>
              </a:spcAft>
              <a:buFont typeface="Tahoma" pitchFamily="34" charset="0"/>
              <a:buNone/>
              <a:defRPr/>
            </a:pPr>
            <a:r>
              <a:rPr lang="en-US" sz="1000" dirty="0">
                <a:solidFill>
                  <a:srgbClr val="000000"/>
                </a:solidFill>
                <a:ea typeface="SimSun" pitchFamily="2" charset="-122"/>
                <a:cs typeface="Tahoma" pitchFamily="34" charset="0"/>
              </a:rPr>
              <a:t>TVA Restricted Information - Deliberative and Pre-Decisional Privileged </a:t>
            </a:r>
          </a:p>
        </p:txBody>
      </p:sp>
    </p:spTree>
    <p:extLst>
      <p:ext uri="{BB962C8B-B14F-4D97-AF65-F5344CB8AC3E}">
        <p14:creationId xmlns:p14="http://schemas.microsoft.com/office/powerpoint/2010/main" val="42207302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4" r:id="rId4"/>
  </p:sldLayoutIdLst>
  <p:hf hdr="0" ftr="0" dt="0"/>
  <p:txStyles>
    <p:titleStyle>
      <a:lvl1pPr algn="l" defTabSz="911687" rtl="0" fontAlgn="base">
        <a:spcBef>
          <a:spcPct val="0"/>
        </a:spcBef>
        <a:spcAft>
          <a:spcPct val="0"/>
        </a:spcAft>
        <a:defRPr sz="2400" b="1">
          <a:solidFill>
            <a:schemeClr val="tx2"/>
          </a:solidFill>
          <a:latin typeface="+mj-lt"/>
          <a:ea typeface="+mj-ea"/>
          <a:cs typeface="+mj-cs"/>
        </a:defRPr>
      </a:lvl1pPr>
      <a:lvl2pPr algn="l" defTabSz="911687" rtl="0" fontAlgn="base">
        <a:spcBef>
          <a:spcPct val="0"/>
        </a:spcBef>
        <a:spcAft>
          <a:spcPct val="0"/>
        </a:spcAft>
        <a:defRPr sz="2000" b="1">
          <a:solidFill>
            <a:schemeClr val="tx2"/>
          </a:solidFill>
          <a:latin typeface="Tahoma" pitchFamily="34" charset="0"/>
          <a:cs typeface="Arial" charset="0"/>
        </a:defRPr>
      </a:lvl2pPr>
      <a:lvl3pPr algn="l" defTabSz="911687" rtl="0" fontAlgn="base">
        <a:spcBef>
          <a:spcPct val="0"/>
        </a:spcBef>
        <a:spcAft>
          <a:spcPct val="0"/>
        </a:spcAft>
        <a:defRPr sz="2000" b="1">
          <a:solidFill>
            <a:schemeClr val="tx2"/>
          </a:solidFill>
          <a:latin typeface="Tahoma" pitchFamily="34" charset="0"/>
          <a:cs typeface="Arial" charset="0"/>
        </a:defRPr>
      </a:lvl3pPr>
      <a:lvl4pPr algn="l" defTabSz="911687" rtl="0" fontAlgn="base">
        <a:spcBef>
          <a:spcPct val="0"/>
        </a:spcBef>
        <a:spcAft>
          <a:spcPct val="0"/>
        </a:spcAft>
        <a:defRPr sz="2000" b="1">
          <a:solidFill>
            <a:schemeClr val="tx2"/>
          </a:solidFill>
          <a:latin typeface="Tahoma" pitchFamily="34" charset="0"/>
          <a:cs typeface="Arial" charset="0"/>
        </a:defRPr>
      </a:lvl4pPr>
      <a:lvl5pPr algn="l" defTabSz="911687" rtl="0" fontAlgn="base">
        <a:spcBef>
          <a:spcPct val="0"/>
        </a:spcBef>
        <a:spcAft>
          <a:spcPct val="0"/>
        </a:spcAft>
        <a:defRPr sz="2000" b="1">
          <a:solidFill>
            <a:schemeClr val="tx2"/>
          </a:solidFill>
          <a:latin typeface="Tahoma" pitchFamily="34" charset="0"/>
          <a:cs typeface="Arial" charset="0"/>
        </a:defRPr>
      </a:lvl5pPr>
      <a:lvl6pPr marL="465531" algn="l" defTabSz="911687" rtl="0" fontAlgn="base">
        <a:spcBef>
          <a:spcPct val="0"/>
        </a:spcBef>
        <a:spcAft>
          <a:spcPct val="0"/>
        </a:spcAft>
        <a:defRPr sz="2000" b="1">
          <a:solidFill>
            <a:schemeClr val="tx2"/>
          </a:solidFill>
          <a:latin typeface="Tahoma" pitchFamily="34" charset="0"/>
          <a:cs typeface="Arial" charset="0"/>
        </a:defRPr>
      </a:lvl6pPr>
      <a:lvl7pPr marL="931086" algn="l" defTabSz="911687" rtl="0" fontAlgn="base">
        <a:spcBef>
          <a:spcPct val="0"/>
        </a:spcBef>
        <a:spcAft>
          <a:spcPct val="0"/>
        </a:spcAft>
        <a:defRPr sz="2000" b="1">
          <a:solidFill>
            <a:schemeClr val="tx2"/>
          </a:solidFill>
          <a:latin typeface="Tahoma" pitchFamily="34" charset="0"/>
          <a:cs typeface="Arial" charset="0"/>
        </a:defRPr>
      </a:lvl7pPr>
      <a:lvl8pPr marL="1396629" algn="l" defTabSz="911687" rtl="0" fontAlgn="base">
        <a:spcBef>
          <a:spcPct val="0"/>
        </a:spcBef>
        <a:spcAft>
          <a:spcPct val="0"/>
        </a:spcAft>
        <a:defRPr sz="2000" b="1">
          <a:solidFill>
            <a:schemeClr val="tx2"/>
          </a:solidFill>
          <a:latin typeface="Tahoma" pitchFamily="34" charset="0"/>
          <a:cs typeface="Arial" charset="0"/>
        </a:defRPr>
      </a:lvl8pPr>
      <a:lvl9pPr marL="1862170" algn="l" defTabSz="911687" rtl="0" fontAlgn="base">
        <a:spcBef>
          <a:spcPct val="0"/>
        </a:spcBef>
        <a:spcAft>
          <a:spcPct val="0"/>
        </a:spcAft>
        <a:defRPr sz="2000" b="1">
          <a:solidFill>
            <a:schemeClr val="tx2"/>
          </a:solidFill>
          <a:latin typeface="Tahoma" pitchFamily="34" charset="0"/>
          <a:cs typeface="Arial" charset="0"/>
        </a:defRPr>
      </a:lvl9pPr>
    </p:titleStyle>
    <p:bodyStyle>
      <a:lvl1pPr algn="l" defTabSz="893906" rtl="0" fontAlgn="base">
        <a:spcBef>
          <a:spcPct val="0"/>
        </a:spcBef>
        <a:spcAft>
          <a:spcPct val="0"/>
        </a:spcAft>
        <a:buClr>
          <a:schemeClr val="tx2"/>
        </a:buClr>
        <a:defRPr sz="1600">
          <a:solidFill>
            <a:schemeClr val="tx1"/>
          </a:solidFill>
          <a:latin typeface="+mn-lt"/>
          <a:ea typeface="+mn-ea"/>
          <a:cs typeface="+mn-cs"/>
        </a:defRPr>
      </a:lvl1pPr>
      <a:lvl2pPr marL="193976" indent="-192360" algn="l" defTabSz="893906" rtl="0" fontAlgn="base">
        <a:spcBef>
          <a:spcPct val="0"/>
        </a:spcBef>
        <a:spcAft>
          <a:spcPct val="0"/>
        </a:spcAft>
        <a:buClr>
          <a:schemeClr val="tx2"/>
        </a:buClr>
        <a:buSzPct val="125000"/>
        <a:buFont typeface="Tahoma" pitchFamily="34" charset="0"/>
        <a:buChar char="▪"/>
        <a:defRPr sz="1600">
          <a:solidFill>
            <a:schemeClr val="tx1"/>
          </a:solidFill>
          <a:latin typeface="+mn-lt"/>
          <a:cs typeface="+mn-cs"/>
        </a:defRPr>
      </a:lvl2pPr>
      <a:lvl3pPr marL="455839" indent="-260251" algn="l" defTabSz="893906" rtl="0" fontAlgn="base">
        <a:spcBef>
          <a:spcPct val="0"/>
        </a:spcBef>
        <a:spcAft>
          <a:spcPct val="0"/>
        </a:spcAft>
        <a:buClr>
          <a:schemeClr val="tx2"/>
        </a:buClr>
        <a:buSzPct val="120000"/>
        <a:buFont typeface="Tahoma" pitchFamily="34" charset="0"/>
        <a:buChar char="–"/>
        <a:defRPr sz="1600">
          <a:solidFill>
            <a:schemeClr val="tx1"/>
          </a:solidFill>
          <a:latin typeface="+mn-lt"/>
          <a:cs typeface="+mn-cs"/>
        </a:defRPr>
      </a:lvl3pPr>
      <a:lvl4pPr marL="612641" indent="-155177" algn="l" defTabSz="893906" rtl="0" fontAlgn="base">
        <a:spcBef>
          <a:spcPct val="0"/>
        </a:spcBef>
        <a:spcAft>
          <a:spcPct val="0"/>
        </a:spcAft>
        <a:buClr>
          <a:schemeClr val="tx2"/>
        </a:buClr>
        <a:buSzPct val="120000"/>
        <a:buFont typeface="Tahoma" pitchFamily="34" charset="0"/>
        <a:buChar char="▫"/>
        <a:defRPr sz="1600">
          <a:solidFill>
            <a:schemeClr val="tx1"/>
          </a:solidFill>
          <a:latin typeface="+mn-lt"/>
          <a:cs typeface="+mn-cs"/>
        </a:defRPr>
      </a:lvl4pPr>
      <a:lvl5pPr marL="745192"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5pPr>
      <a:lvl6pPr marL="1210734"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6pPr>
      <a:lvl7pPr marL="1676277"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7pPr>
      <a:lvl8pPr marL="2141820"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8pPr>
      <a:lvl9pPr marL="2607360"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9pPr>
    </p:bodyStyle>
    <p:otherStyle>
      <a:defPPr>
        <a:defRPr lang="en-US"/>
      </a:defPPr>
      <a:lvl1pPr marL="0" algn="l" defTabSz="931086" rtl="0" eaLnBrk="1" latinLnBrk="0" hangingPunct="1">
        <a:defRPr sz="1800" kern="1200">
          <a:solidFill>
            <a:schemeClr val="tx1"/>
          </a:solidFill>
          <a:latin typeface="+mn-lt"/>
          <a:ea typeface="+mn-ea"/>
          <a:cs typeface="+mn-cs"/>
        </a:defRPr>
      </a:lvl1pPr>
      <a:lvl2pPr marL="465531" algn="l" defTabSz="931086" rtl="0" eaLnBrk="1" latinLnBrk="0" hangingPunct="1">
        <a:defRPr sz="1800" kern="1200">
          <a:solidFill>
            <a:schemeClr val="tx1"/>
          </a:solidFill>
          <a:latin typeface="+mn-lt"/>
          <a:ea typeface="+mn-ea"/>
          <a:cs typeface="+mn-cs"/>
        </a:defRPr>
      </a:lvl2pPr>
      <a:lvl3pPr marL="931086" algn="l" defTabSz="931086" rtl="0" eaLnBrk="1" latinLnBrk="0" hangingPunct="1">
        <a:defRPr sz="1800" kern="1200">
          <a:solidFill>
            <a:schemeClr val="tx1"/>
          </a:solidFill>
          <a:latin typeface="+mn-lt"/>
          <a:ea typeface="+mn-ea"/>
          <a:cs typeface="+mn-cs"/>
        </a:defRPr>
      </a:lvl3pPr>
      <a:lvl4pPr marL="1396629" algn="l" defTabSz="931086" rtl="0" eaLnBrk="1" latinLnBrk="0" hangingPunct="1">
        <a:defRPr sz="1800" kern="1200">
          <a:solidFill>
            <a:schemeClr val="tx1"/>
          </a:solidFill>
          <a:latin typeface="+mn-lt"/>
          <a:ea typeface="+mn-ea"/>
          <a:cs typeface="+mn-cs"/>
        </a:defRPr>
      </a:lvl4pPr>
      <a:lvl5pPr marL="1862170" algn="l" defTabSz="931086" rtl="0" eaLnBrk="1" latinLnBrk="0" hangingPunct="1">
        <a:defRPr sz="1800" kern="1200">
          <a:solidFill>
            <a:schemeClr val="tx1"/>
          </a:solidFill>
          <a:latin typeface="+mn-lt"/>
          <a:ea typeface="+mn-ea"/>
          <a:cs typeface="+mn-cs"/>
        </a:defRPr>
      </a:lvl5pPr>
      <a:lvl6pPr marL="2327712" algn="l" defTabSz="931086" rtl="0" eaLnBrk="1" latinLnBrk="0" hangingPunct="1">
        <a:defRPr sz="1800" kern="1200">
          <a:solidFill>
            <a:schemeClr val="tx1"/>
          </a:solidFill>
          <a:latin typeface="+mn-lt"/>
          <a:ea typeface="+mn-ea"/>
          <a:cs typeface="+mn-cs"/>
        </a:defRPr>
      </a:lvl6pPr>
      <a:lvl7pPr marL="2793254" algn="l" defTabSz="931086" rtl="0" eaLnBrk="1" latinLnBrk="0" hangingPunct="1">
        <a:defRPr sz="1800" kern="1200">
          <a:solidFill>
            <a:schemeClr val="tx1"/>
          </a:solidFill>
          <a:latin typeface="+mn-lt"/>
          <a:ea typeface="+mn-ea"/>
          <a:cs typeface="+mn-cs"/>
        </a:defRPr>
      </a:lvl7pPr>
      <a:lvl8pPr marL="3258796" algn="l" defTabSz="931086" rtl="0" eaLnBrk="1" latinLnBrk="0" hangingPunct="1">
        <a:defRPr sz="1800" kern="1200">
          <a:solidFill>
            <a:schemeClr val="tx1"/>
          </a:solidFill>
          <a:latin typeface="+mn-lt"/>
          <a:ea typeface="+mn-ea"/>
          <a:cs typeface="+mn-cs"/>
        </a:defRPr>
      </a:lvl8pPr>
      <a:lvl9pPr marL="3724341" algn="l" defTabSz="9310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44.xml"/><Relationship Id="rId5" Type="http://schemas.microsoft.com/office/2007/relationships/hdphoto" Target="../media/hdphoto2.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giphy.com/search/balance-bar/"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TVA Regulatory Update</a:t>
            </a:r>
            <a:endParaRPr lang="en-US" dirty="0"/>
          </a:p>
        </p:txBody>
      </p:sp>
      <p:sp>
        <p:nvSpPr>
          <p:cNvPr id="3" name="Text Placeholder 2"/>
          <p:cNvSpPr>
            <a:spLocks noGrp="1"/>
          </p:cNvSpPr>
          <p:nvPr>
            <p:ph type="body" sz="quarter" idx="10"/>
          </p:nvPr>
        </p:nvSpPr>
        <p:spPr/>
        <p:txBody>
          <a:bodyPr/>
          <a:lstStyle/>
          <a:p>
            <a:r>
              <a:rPr lang="en-US" dirty="0" smtClean="0"/>
              <a:t>Cameron Heck, Senior Manager, Regulatory Policy &amp; Compliance</a:t>
            </a:r>
          </a:p>
          <a:p>
            <a:r>
              <a:rPr lang="en-US" dirty="0" smtClean="0"/>
              <a:t>May 17, 2018</a:t>
            </a:r>
            <a:endParaRPr lang="en-US" dirty="0"/>
          </a:p>
        </p:txBody>
      </p:sp>
    </p:spTree>
    <p:extLst>
      <p:ext uri="{BB962C8B-B14F-4D97-AF65-F5344CB8AC3E}">
        <p14:creationId xmlns:p14="http://schemas.microsoft.com/office/powerpoint/2010/main" val="84307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Regulatory Landscape</a:t>
            </a:r>
            <a:endParaRPr lang="en-US" dirty="0"/>
          </a:p>
        </p:txBody>
      </p:sp>
      <p:sp>
        <p:nvSpPr>
          <p:cNvPr id="9" name="Footer Placeholder 8"/>
          <p:cNvSpPr>
            <a:spLocks noGrp="1"/>
          </p:cNvSpPr>
          <p:nvPr>
            <p:ph type="ftr" sz="quarter" idx="14"/>
          </p:nvPr>
        </p:nvSpPr>
        <p:spPr/>
        <p:txBody>
          <a:bodyPr/>
          <a:lstStyle/>
          <a:p>
            <a:r>
              <a:rPr lang="en-US" dirty="0"/>
              <a:t>TVA REGULATORY UPDATE</a:t>
            </a:r>
          </a:p>
        </p:txBody>
      </p:sp>
      <p:sp>
        <p:nvSpPr>
          <p:cNvPr id="10" name="Slide Number Placeholder 9"/>
          <p:cNvSpPr>
            <a:spLocks noGrp="1"/>
          </p:cNvSpPr>
          <p:nvPr>
            <p:ph type="sldNum" sz="quarter" idx="15"/>
          </p:nvPr>
        </p:nvSpPr>
        <p:spPr/>
        <p:txBody>
          <a:bodyPr/>
          <a:lstStyle/>
          <a:p>
            <a:r>
              <a:rPr lang="en-US" dirty="0" smtClean="0"/>
              <a:t>|  </a:t>
            </a:r>
            <a:fld id="{074642B0-B6F2-B34D-8B58-6F4D6756A21A}" type="slidenum">
              <a:rPr lang="en-US" smtClean="0"/>
              <a:pPr/>
              <a:t>10</a:t>
            </a:fld>
            <a:endParaRPr lang="en-US" dirty="0"/>
          </a:p>
        </p:txBody>
      </p:sp>
      <p:sp>
        <p:nvSpPr>
          <p:cNvPr id="38" name="Content Placeholder 2"/>
          <p:cNvSpPr>
            <a:spLocks noGrp="1"/>
          </p:cNvSpPr>
          <p:nvPr>
            <p:ph sz="quarter" idx="16"/>
          </p:nvPr>
        </p:nvSpPr>
        <p:spPr>
          <a:xfrm>
            <a:off x="1120759" y="1107722"/>
            <a:ext cx="7426340" cy="3281262"/>
          </a:xfrm>
        </p:spPr>
        <p:txBody>
          <a:bodyPr/>
          <a:lstStyle/>
          <a:p>
            <a:pPr marL="0" lvl="3" indent="0">
              <a:spcBef>
                <a:spcPts val="1200"/>
              </a:spcBef>
              <a:buClr>
                <a:srgbClr val="4F738A"/>
              </a:buClr>
              <a:buNone/>
              <a:defRPr/>
            </a:pPr>
            <a:r>
              <a:rPr lang="en-US" sz="1600" dirty="0" smtClean="0">
                <a:solidFill>
                  <a:srgbClr val="4F738A"/>
                </a:solidFill>
                <a:ea typeface="Times New Roman"/>
                <a:cs typeface="Times New Roman"/>
              </a:rPr>
              <a:t>Financial Thresholds</a:t>
            </a:r>
            <a:endParaRPr lang="en-US" sz="1600" dirty="0">
              <a:solidFill>
                <a:srgbClr val="4F738A"/>
              </a:solidFill>
              <a:ea typeface="Times New Roman"/>
              <a:cs typeface="Times New Roman"/>
            </a:endParaRPr>
          </a:p>
          <a:p>
            <a:pPr marL="342900" lvl="1" indent="-228600" algn="l">
              <a:spcBef>
                <a:spcPts val="600"/>
              </a:spcBef>
              <a:buClr>
                <a:schemeClr val="tx1"/>
              </a:buClr>
              <a:buSzPct val="100000"/>
              <a:buFont typeface="Arial" panose="020B0604020202020204" pitchFamily="34" charset="0"/>
              <a:buChar char="•"/>
              <a:defRPr/>
            </a:pPr>
            <a:r>
              <a:rPr lang="en-US" sz="1400" dirty="0" smtClean="0">
                <a:cs typeface="HelveticaNeueLT Std Thin"/>
              </a:rPr>
              <a:t>LPCs </a:t>
            </a:r>
            <a:r>
              <a:rPr lang="en-US" sz="1400" dirty="0">
                <a:cs typeface="HelveticaNeueLT Std Thin"/>
              </a:rPr>
              <a:t>with cash ratios </a:t>
            </a:r>
            <a:r>
              <a:rPr lang="en-US" sz="1400" dirty="0" smtClean="0">
                <a:cs typeface="HelveticaNeueLT Std Thin"/>
              </a:rPr>
              <a:t>exceeding </a:t>
            </a:r>
            <a:r>
              <a:rPr lang="en-US" sz="1400" dirty="0">
                <a:cs typeface="HelveticaNeueLT Std Thin"/>
              </a:rPr>
              <a:t>33% are </a:t>
            </a:r>
            <a:r>
              <a:rPr lang="en-US" sz="1400" dirty="0" smtClean="0">
                <a:cs typeface="HelveticaNeueLT Std Thin"/>
              </a:rPr>
              <a:t>classified as having high cash reserves</a:t>
            </a:r>
            <a:endParaRPr lang="en-US" sz="1400" strike="sngStrike" dirty="0" smtClean="0">
              <a:solidFill>
                <a:srgbClr val="FF0000"/>
              </a:solidFill>
              <a:cs typeface="HelveticaNeueLT Std Thin"/>
            </a:endParaRPr>
          </a:p>
          <a:p>
            <a:pPr marL="342900" lvl="1" indent="-228600" algn="l">
              <a:spcBef>
                <a:spcPts val="600"/>
              </a:spcBef>
              <a:buClr>
                <a:schemeClr val="tx1"/>
              </a:buClr>
              <a:buSzPct val="100000"/>
              <a:buFont typeface="Arial" panose="020B0604020202020204" pitchFamily="34" charset="0"/>
              <a:buChar char="•"/>
              <a:defRPr/>
            </a:pPr>
            <a:r>
              <a:rPr lang="en-US" sz="1400" dirty="0" smtClean="0">
                <a:cs typeface="HelveticaNeueLT Std Thin"/>
              </a:rPr>
              <a:t>TVA will notify identified LPCs and request 1) justification for cash level or 2) capital spending plans to reduce cash</a:t>
            </a:r>
          </a:p>
          <a:p>
            <a:pPr marL="0" lvl="3" indent="0">
              <a:spcBef>
                <a:spcPts val="1200"/>
              </a:spcBef>
              <a:buClr>
                <a:srgbClr val="4F738A"/>
              </a:buClr>
              <a:buNone/>
              <a:defRPr/>
            </a:pPr>
            <a:r>
              <a:rPr lang="en-US" sz="1600" dirty="0">
                <a:solidFill>
                  <a:srgbClr val="4F738A"/>
                </a:solidFill>
                <a:ea typeface="Times New Roman"/>
                <a:cs typeface="Times New Roman"/>
              </a:rPr>
              <a:t>Pole Attachment Rate Implementation Status </a:t>
            </a:r>
          </a:p>
          <a:p>
            <a:pPr marL="342900" lvl="1" indent="-228600" algn="l">
              <a:spcBef>
                <a:spcPts val="600"/>
              </a:spcBef>
              <a:buClr>
                <a:schemeClr val="tx1"/>
              </a:buClr>
              <a:buSzPct val="100000"/>
              <a:buFont typeface="Arial" panose="020B0604020202020204" pitchFamily="34" charset="0"/>
              <a:buChar char="•"/>
              <a:defRPr/>
            </a:pPr>
            <a:r>
              <a:rPr lang="en-US" sz="1400" dirty="0">
                <a:cs typeface="HelveticaNeueLT Std Thin"/>
              </a:rPr>
              <a:t>As of January 1, 2018, all LPCs should be undertaking efforts to comply with TVA’s pole attachment </a:t>
            </a:r>
            <a:r>
              <a:rPr lang="en-US" sz="1400" dirty="0" smtClean="0">
                <a:cs typeface="HelveticaNeueLT Std Thin"/>
              </a:rPr>
              <a:t>regulation</a:t>
            </a:r>
            <a:endParaRPr lang="en-US" sz="1400" dirty="0">
              <a:solidFill>
                <a:srgbClr val="FF0000"/>
              </a:solidFill>
              <a:cs typeface="HelveticaNeueLT Std Thin"/>
            </a:endParaRPr>
          </a:p>
          <a:p>
            <a:pPr marL="914400" lvl="1" indent="-457200" algn="l">
              <a:spcBef>
                <a:spcPts val="1200"/>
              </a:spcBef>
              <a:buClr>
                <a:schemeClr val="tx1"/>
              </a:buClr>
              <a:buSzPct val="100000"/>
              <a:buFont typeface="Tahoma" panose="020B0604030504040204" pitchFamily="34" charset="0"/>
              <a:buChar char="−"/>
              <a:defRPr/>
            </a:pPr>
            <a:r>
              <a:rPr lang="en-US" sz="1400" dirty="0">
                <a:ea typeface="Tahoma" panose="020B0604030504040204" pitchFamily="34" charset="0"/>
                <a:cs typeface="Tahoma" panose="020B0604030504040204" pitchFamily="34" charset="0"/>
              </a:rPr>
              <a:t>128 contract amendments executed; </a:t>
            </a:r>
            <a:r>
              <a:rPr lang="en-US" sz="1400" dirty="0" smtClean="0">
                <a:ea typeface="Tahoma" panose="020B0604030504040204" pitchFamily="34" charset="0"/>
                <a:cs typeface="Tahoma" panose="020B0604030504040204" pitchFamily="34" charset="0"/>
              </a:rPr>
              <a:t>127 </a:t>
            </a:r>
            <a:r>
              <a:rPr lang="en-US" sz="1400" dirty="0">
                <a:ea typeface="Tahoma" panose="020B0604030504040204" pitchFamily="34" charset="0"/>
                <a:cs typeface="Tahoma" panose="020B0604030504040204" pitchFamily="34" charset="0"/>
              </a:rPr>
              <a:t>LPC pole attachment rates </a:t>
            </a:r>
            <a:r>
              <a:rPr lang="en-US" sz="1400" dirty="0" smtClean="0">
                <a:ea typeface="Tahoma" panose="020B0604030504040204" pitchFamily="34" charset="0"/>
                <a:cs typeface="Tahoma" panose="020B0604030504040204" pitchFamily="34" charset="0"/>
              </a:rPr>
              <a:t>approved</a:t>
            </a:r>
            <a:r>
              <a:rPr lang="en-US" sz="1400" b="1" dirty="0" smtClean="0">
                <a:solidFill>
                  <a:srgbClr val="FF0000"/>
                </a:solidFill>
                <a:cs typeface="HelveticaNeueLT Std Thin"/>
              </a:rPr>
              <a:t> </a:t>
            </a:r>
            <a:endParaRPr lang="en-US" sz="1400" dirty="0">
              <a:solidFill>
                <a:srgbClr val="FF0000"/>
              </a:solidFill>
              <a:cs typeface="HelveticaNeueLT Std Thin"/>
            </a:endParaRPr>
          </a:p>
          <a:p>
            <a:pPr marL="914400" lvl="1" indent="-457200" algn="l">
              <a:spcBef>
                <a:spcPts val="1200"/>
              </a:spcBef>
              <a:buClr>
                <a:schemeClr val="tx1"/>
              </a:buClr>
              <a:buSzPct val="100000"/>
              <a:buFont typeface="Tahoma" panose="020B0604030504040204" pitchFamily="34" charset="0"/>
              <a:buChar char="−"/>
              <a:defRPr/>
            </a:pPr>
            <a:r>
              <a:rPr lang="en-US" sz="1400" dirty="0">
                <a:ea typeface="Tahoma" panose="020B0604030504040204" pitchFamily="34" charset="0"/>
                <a:cs typeface="Tahoma" panose="020B0604030504040204" pitchFamily="34" charset="0"/>
              </a:rPr>
              <a:t>Compliance testing to begin in FY2019</a:t>
            </a:r>
          </a:p>
          <a:p>
            <a:pPr marL="342900" lvl="1" indent="-228600" algn="l">
              <a:spcBef>
                <a:spcPts val="600"/>
              </a:spcBef>
              <a:buClr>
                <a:schemeClr val="tx1"/>
              </a:buClr>
              <a:buSzPct val="100000"/>
              <a:buFont typeface="Arial" panose="020B0604020202020204" pitchFamily="34" charset="0"/>
              <a:buChar char="•"/>
              <a:defRPr/>
            </a:pPr>
            <a:r>
              <a:rPr lang="en-US" sz="1400" dirty="0">
                <a:cs typeface="HelveticaNeueLT Std Thin"/>
              </a:rPr>
              <a:t>Century Link </a:t>
            </a:r>
            <a:r>
              <a:rPr lang="en-US" sz="1400" dirty="0" smtClean="0">
                <a:cs typeface="HelveticaNeueLT Std Thin"/>
              </a:rPr>
              <a:t>and AT&amp;T </a:t>
            </a:r>
            <a:r>
              <a:rPr lang="en-US" sz="1400" dirty="0">
                <a:cs typeface="HelveticaNeueLT Std Thin"/>
              </a:rPr>
              <a:t>2009 </a:t>
            </a:r>
            <a:r>
              <a:rPr lang="en-US" sz="1400" dirty="0" smtClean="0">
                <a:cs typeface="HelveticaNeueLT Std Thin"/>
              </a:rPr>
              <a:t>TVPPA joint use agreements approved</a:t>
            </a:r>
            <a:endParaRPr lang="en-US" sz="1400" dirty="0">
              <a:cs typeface="HelveticaNeueLT Std Thin"/>
            </a:endParaRPr>
          </a:p>
          <a:p>
            <a:pPr marL="114300" lvl="1" algn="l">
              <a:spcBef>
                <a:spcPts val="600"/>
              </a:spcBef>
              <a:buClr>
                <a:schemeClr val="tx1"/>
              </a:buClr>
              <a:buSzPct val="100000"/>
              <a:defRPr/>
            </a:pPr>
            <a:endParaRPr lang="en-US" sz="1400" dirty="0">
              <a:cs typeface="HelveticaNeueLT Std Thin"/>
            </a:endParaRPr>
          </a:p>
        </p:txBody>
      </p:sp>
    </p:spTree>
    <p:extLst>
      <p:ext uri="{BB962C8B-B14F-4D97-AF65-F5344CB8AC3E}">
        <p14:creationId xmlns:p14="http://schemas.microsoft.com/office/powerpoint/2010/main" val="1593507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Regulatory Landscape</a:t>
            </a:r>
            <a:endParaRPr lang="en-US" dirty="0"/>
          </a:p>
        </p:txBody>
      </p:sp>
      <p:sp>
        <p:nvSpPr>
          <p:cNvPr id="9" name="Footer Placeholder 8"/>
          <p:cNvSpPr>
            <a:spLocks noGrp="1"/>
          </p:cNvSpPr>
          <p:nvPr>
            <p:ph type="ftr" sz="quarter" idx="14"/>
          </p:nvPr>
        </p:nvSpPr>
        <p:spPr/>
        <p:txBody>
          <a:bodyPr/>
          <a:lstStyle/>
          <a:p>
            <a:r>
              <a:rPr lang="en-US" dirty="0"/>
              <a:t>TVA REGULATORY UPDATE</a:t>
            </a:r>
          </a:p>
        </p:txBody>
      </p:sp>
      <p:sp>
        <p:nvSpPr>
          <p:cNvPr id="10" name="Slide Number Placeholder 9"/>
          <p:cNvSpPr>
            <a:spLocks noGrp="1"/>
          </p:cNvSpPr>
          <p:nvPr>
            <p:ph type="sldNum" sz="quarter" idx="15"/>
          </p:nvPr>
        </p:nvSpPr>
        <p:spPr/>
        <p:txBody>
          <a:bodyPr/>
          <a:lstStyle/>
          <a:p>
            <a:r>
              <a:rPr lang="en-US" dirty="0" smtClean="0"/>
              <a:t>|  </a:t>
            </a:r>
            <a:fld id="{074642B0-B6F2-B34D-8B58-6F4D6756A21A}" type="slidenum">
              <a:rPr lang="en-US" smtClean="0"/>
              <a:pPr/>
              <a:t>11</a:t>
            </a:fld>
            <a:endParaRPr lang="en-US" dirty="0"/>
          </a:p>
        </p:txBody>
      </p:sp>
      <p:sp>
        <p:nvSpPr>
          <p:cNvPr id="38" name="Content Placeholder 2"/>
          <p:cNvSpPr>
            <a:spLocks noGrp="1"/>
          </p:cNvSpPr>
          <p:nvPr>
            <p:ph sz="quarter" idx="16"/>
          </p:nvPr>
        </p:nvSpPr>
        <p:spPr>
          <a:xfrm>
            <a:off x="1120759" y="1048453"/>
            <a:ext cx="7426340" cy="3281262"/>
          </a:xfrm>
        </p:spPr>
        <p:txBody>
          <a:bodyPr/>
          <a:lstStyle/>
          <a:p>
            <a:pPr marL="0" lvl="3" indent="0">
              <a:spcBef>
                <a:spcPts val="1200"/>
              </a:spcBef>
              <a:buClr>
                <a:srgbClr val="4F738A"/>
              </a:buClr>
              <a:buNone/>
              <a:defRPr/>
            </a:pPr>
            <a:r>
              <a:rPr lang="en-US" sz="1600" dirty="0" smtClean="0">
                <a:solidFill>
                  <a:srgbClr val="4F738A"/>
                </a:solidFill>
                <a:ea typeface="Times New Roman"/>
                <a:cs typeface="Times New Roman"/>
              </a:rPr>
              <a:t>Distributed Energy Resources (DER) </a:t>
            </a:r>
            <a:endParaRPr lang="en-US" sz="1600" dirty="0">
              <a:solidFill>
                <a:srgbClr val="4F738A"/>
              </a:solidFill>
              <a:ea typeface="Times New Roman"/>
              <a:cs typeface="Times New Roman"/>
            </a:endParaRPr>
          </a:p>
          <a:p>
            <a:pPr marL="342900" lvl="1" indent="-228600" algn="l">
              <a:spcBef>
                <a:spcPts val="600"/>
              </a:spcBef>
              <a:buClr>
                <a:schemeClr val="tx1"/>
              </a:buClr>
              <a:buSzPct val="100000"/>
              <a:buFont typeface="Arial" panose="020B0604020202020204" pitchFamily="34" charset="0"/>
              <a:buChar char="•"/>
              <a:defRPr/>
            </a:pPr>
            <a:r>
              <a:rPr lang="en-US" sz="1400" dirty="0" smtClean="0">
                <a:cs typeface="HelveticaNeueLT Std Thin"/>
              </a:rPr>
              <a:t>DER </a:t>
            </a:r>
            <a:r>
              <a:rPr lang="en-US" sz="1400" dirty="0">
                <a:cs typeface="HelveticaNeueLT Std Thin"/>
              </a:rPr>
              <a:t>market disrupters and consumer demands create business challenges for TVA and LPCs</a:t>
            </a:r>
          </a:p>
          <a:p>
            <a:pPr marL="342900" lvl="1" indent="-228600" algn="l">
              <a:spcBef>
                <a:spcPts val="600"/>
              </a:spcBef>
              <a:buClr>
                <a:schemeClr val="tx1"/>
              </a:buClr>
              <a:buSzPct val="100000"/>
              <a:buFont typeface="Arial" panose="020B0604020202020204" pitchFamily="34" charset="0"/>
              <a:buChar char="•"/>
              <a:defRPr/>
            </a:pPr>
            <a:r>
              <a:rPr lang="en-US" sz="1400" dirty="0" smtClean="0">
                <a:cs typeface="HelveticaNeueLT Std Thin"/>
              </a:rPr>
              <a:t>DER </a:t>
            </a:r>
            <a:r>
              <a:rPr lang="en-US" sz="1400" dirty="0">
                <a:cs typeface="HelveticaNeueLT Std Thin"/>
              </a:rPr>
              <a:t>activities will be evaluated in light of TVA’s regulatory framework</a:t>
            </a:r>
          </a:p>
          <a:p>
            <a:pPr marL="0" lvl="3" indent="0">
              <a:spcBef>
                <a:spcPts val="1200"/>
              </a:spcBef>
              <a:buClr>
                <a:srgbClr val="4F738A"/>
              </a:buClr>
              <a:buNone/>
              <a:defRPr/>
            </a:pPr>
            <a:r>
              <a:rPr lang="en-US" sz="1600" dirty="0" smtClean="0">
                <a:ea typeface="Times New Roman"/>
                <a:cs typeface="Times New Roman"/>
              </a:rPr>
              <a:t>Accounting Updates</a:t>
            </a:r>
            <a:endParaRPr lang="en-US" sz="1600" dirty="0">
              <a:ea typeface="Times New Roman"/>
              <a:cs typeface="Times New Roman"/>
            </a:endParaRPr>
          </a:p>
          <a:p>
            <a:pPr marL="342900" lvl="1" indent="-228600" algn="l">
              <a:spcBef>
                <a:spcPts val="600"/>
              </a:spcBef>
              <a:buClr>
                <a:schemeClr val="tx1"/>
              </a:buClr>
              <a:buSzPct val="100000"/>
              <a:buFont typeface="Arial" panose="020B0604020202020204" pitchFamily="34" charset="0"/>
              <a:buChar char="•"/>
              <a:defRPr/>
            </a:pPr>
            <a:r>
              <a:rPr lang="en-US" sz="1400" dirty="0">
                <a:cs typeface="HelveticaNeueLT Std Thin"/>
              </a:rPr>
              <a:t>DARS </a:t>
            </a:r>
            <a:r>
              <a:rPr lang="en-US" sz="1400" dirty="0" smtClean="0">
                <a:cs typeface="HelveticaNeueLT Std Thin"/>
              </a:rPr>
              <a:t>Focus Groups – </a:t>
            </a:r>
            <a:r>
              <a:rPr lang="en-US" sz="1400" dirty="0">
                <a:cs typeface="HelveticaNeueLT Std Thin"/>
              </a:rPr>
              <a:t>reviewing </a:t>
            </a:r>
            <a:r>
              <a:rPr lang="en-US" sz="1400" dirty="0" smtClean="0">
                <a:cs typeface="HelveticaNeueLT Std Thin"/>
              </a:rPr>
              <a:t>feedback; more on project details in coming months</a:t>
            </a:r>
          </a:p>
          <a:p>
            <a:pPr marL="342900" lvl="1" indent="-228600" algn="l">
              <a:spcBef>
                <a:spcPts val="600"/>
              </a:spcBef>
              <a:buClr>
                <a:schemeClr val="tx1"/>
              </a:buClr>
              <a:buSzPct val="100000"/>
              <a:buFont typeface="Arial" panose="020B0604020202020204" pitchFamily="34" charset="0"/>
              <a:buChar char="•"/>
              <a:defRPr/>
            </a:pPr>
            <a:r>
              <a:rPr lang="en-US" sz="1400" dirty="0" smtClean="0">
                <a:cs typeface="HelveticaNeueLT Std Thin"/>
              </a:rPr>
              <a:t>District Annual </a:t>
            </a:r>
            <a:r>
              <a:rPr lang="en-US" sz="1400" dirty="0">
                <a:cs typeface="HelveticaNeueLT Std Thin"/>
              </a:rPr>
              <a:t>Report Training </a:t>
            </a:r>
            <a:r>
              <a:rPr lang="en-US" sz="1400" dirty="0" smtClean="0">
                <a:cs typeface="HelveticaNeueLT Std Thin"/>
              </a:rPr>
              <a:t>to be offered June </a:t>
            </a:r>
            <a:r>
              <a:rPr lang="en-US" sz="1400" dirty="0">
                <a:cs typeface="HelveticaNeueLT Std Thin"/>
              </a:rPr>
              <a:t>4-15</a:t>
            </a:r>
          </a:p>
          <a:p>
            <a:pPr marL="342900" lvl="1" indent="-228600" algn="l">
              <a:spcBef>
                <a:spcPts val="600"/>
              </a:spcBef>
              <a:buClr>
                <a:schemeClr val="tx1"/>
              </a:buClr>
              <a:buSzPct val="100000"/>
              <a:buFont typeface="Arial" panose="020B0604020202020204" pitchFamily="34" charset="0"/>
              <a:buChar char="•"/>
              <a:defRPr/>
            </a:pPr>
            <a:r>
              <a:rPr lang="en-US" sz="1400" dirty="0" smtClean="0">
                <a:cs typeface="HelveticaNeueLT Std Thin"/>
              </a:rPr>
              <a:t>GASB-75 </a:t>
            </a:r>
            <a:r>
              <a:rPr lang="en-US" sz="1400" dirty="0">
                <a:cs typeface="HelveticaNeueLT Std Thin"/>
              </a:rPr>
              <a:t>impact to FY 18 Annual </a:t>
            </a:r>
            <a:r>
              <a:rPr lang="en-US" sz="1400" dirty="0" smtClean="0">
                <a:cs typeface="HelveticaNeueLT Std Thin"/>
              </a:rPr>
              <a:t>Reports</a:t>
            </a:r>
            <a:endParaRPr lang="en-US" sz="1400" dirty="0">
              <a:cs typeface="HelveticaNeueLT Std Thin"/>
            </a:endParaRPr>
          </a:p>
          <a:p>
            <a:pPr marL="342900" lvl="1" indent="-228600" algn="l">
              <a:spcBef>
                <a:spcPts val="600"/>
              </a:spcBef>
              <a:buClr>
                <a:schemeClr val="tx1"/>
              </a:buClr>
              <a:buSzPct val="100000"/>
              <a:buFont typeface="Arial" panose="020B0604020202020204" pitchFamily="34" charset="0"/>
              <a:buChar char="•"/>
              <a:defRPr/>
            </a:pPr>
            <a:endParaRPr lang="en-US" sz="1400" dirty="0">
              <a:cs typeface="HelveticaNeueLT Std Thin"/>
            </a:endParaRPr>
          </a:p>
          <a:p>
            <a:pPr marL="342900" lvl="1" indent="-228600" algn="l">
              <a:spcBef>
                <a:spcPts val="600"/>
              </a:spcBef>
              <a:buClr>
                <a:schemeClr val="tx1"/>
              </a:buClr>
              <a:buSzPct val="100000"/>
              <a:buFont typeface="Arial" panose="020B0604020202020204" pitchFamily="34" charset="0"/>
              <a:buChar char="•"/>
              <a:defRPr/>
            </a:pPr>
            <a:endParaRPr lang="en-US" sz="1400" dirty="0">
              <a:cs typeface="HelveticaNeueLT Std Thin"/>
            </a:endParaRPr>
          </a:p>
          <a:p>
            <a:pPr marL="342900" lvl="1" indent="-228600" algn="l">
              <a:spcBef>
                <a:spcPts val="600"/>
              </a:spcBef>
              <a:buClr>
                <a:schemeClr val="tx1"/>
              </a:buClr>
              <a:buSzPct val="100000"/>
              <a:buFont typeface="Arial" panose="020B0604020202020204" pitchFamily="34" charset="0"/>
              <a:buChar char="•"/>
              <a:defRPr/>
            </a:pPr>
            <a:endParaRPr lang="en-US" sz="1400" dirty="0">
              <a:solidFill>
                <a:srgbClr val="FF0000"/>
              </a:solidFill>
            </a:endParaRPr>
          </a:p>
          <a:p>
            <a:endParaRPr lang="en-US" sz="1400" dirty="0">
              <a:solidFill>
                <a:srgbClr val="FF0000"/>
              </a:solidFill>
            </a:endParaRPr>
          </a:p>
        </p:txBody>
      </p:sp>
    </p:spTree>
    <p:extLst>
      <p:ext uri="{BB962C8B-B14F-4D97-AF65-F5344CB8AC3E}">
        <p14:creationId xmlns:p14="http://schemas.microsoft.com/office/powerpoint/2010/main" val="176952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Portfolio Planning Overview</a:t>
            </a:r>
            <a:endParaRPr lang="en-US" dirty="0"/>
          </a:p>
        </p:txBody>
      </p:sp>
      <p:sp>
        <p:nvSpPr>
          <p:cNvPr id="9" name="Footer Placeholder 8"/>
          <p:cNvSpPr>
            <a:spLocks noGrp="1"/>
          </p:cNvSpPr>
          <p:nvPr>
            <p:ph type="ftr" sz="quarter" idx="14"/>
          </p:nvPr>
        </p:nvSpPr>
        <p:spPr/>
        <p:txBody>
          <a:bodyPr/>
          <a:lstStyle/>
          <a:p>
            <a:r>
              <a:rPr lang="en-US" dirty="0"/>
              <a:t>2018 STRATEGIC REGULATORY PLANNING DISTRICT MEETINGS</a:t>
            </a:r>
          </a:p>
        </p:txBody>
      </p:sp>
      <p:sp>
        <p:nvSpPr>
          <p:cNvPr id="10" name="Slide Number Placeholder 9"/>
          <p:cNvSpPr>
            <a:spLocks noGrp="1"/>
          </p:cNvSpPr>
          <p:nvPr>
            <p:ph type="sldNum" sz="quarter" idx="15"/>
          </p:nvPr>
        </p:nvSpPr>
        <p:spPr/>
        <p:txBody>
          <a:bodyPr/>
          <a:lstStyle/>
          <a:p>
            <a:r>
              <a:rPr lang="en-US" dirty="0" smtClean="0"/>
              <a:t>|  </a:t>
            </a:r>
            <a:fld id="{074642B0-B6F2-B34D-8B58-6F4D6756A21A}" type="slidenum">
              <a:rPr lang="en-US" smtClean="0"/>
              <a:pPr/>
              <a:t>12</a:t>
            </a:fld>
            <a:endParaRPr lang="en-US" dirty="0"/>
          </a:p>
        </p:txBody>
      </p:sp>
      <p:sp>
        <p:nvSpPr>
          <p:cNvPr id="38" name="Content Placeholder 2"/>
          <p:cNvSpPr>
            <a:spLocks noGrp="1"/>
          </p:cNvSpPr>
          <p:nvPr>
            <p:ph sz="quarter" idx="16"/>
          </p:nvPr>
        </p:nvSpPr>
        <p:spPr>
          <a:xfrm>
            <a:off x="1120759" y="1107722"/>
            <a:ext cx="7426340" cy="3281262"/>
          </a:xfrm>
        </p:spPr>
        <p:txBody>
          <a:bodyPr/>
          <a:lstStyle/>
          <a:p>
            <a:pPr marL="342900" lvl="1" indent="-228600" algn="l">
              <a:spcBef>
                <a:spcPts val="600"/>
              </a:spcBef>
              <a:buClr>
                <a:schemeClr val="tx1"/>
              </a:buClr>
              <a:buSzPct val="100000"/>
              <a:buFont typeface="Arial" panose="020B0604020202020204" pitchFamily="34" charset="0"/>
              <a:buChar char="•"/>
              <a:defRPr/>
            </a:pPr>
            <a:r>
              <a:rPr lang="en-US" sz="1600" dirty="0" smtClean="0">
                <a:cs typeface="HelveticaNeueLT Std Thin"/>
              </a:rPr>
              <a:t>Transitions </a:t>
            </a:r>
            <a:r>
              <a:rPr lang="en-US" sz="1600" dirty="0">
                <a:cs typeface="HelveticaNeueLT Std Thin"/>
              </a:rPr>
              <a:t>analyst work plans from a 100% coverage approach to </a:t>
            </a:r>
            <a:r>
              <a:rPr lang="en-US" sz="1600" dirty="0" smtClean="0">
                <a:cs typeface="HelveticaNeueLT Std Thin"/>
              </a:rPr>
              <a:t>a more customized approach designed to help improve an LPC’s regulatory and financial health.</a:t>
            </a:r>
          </a:p>
          <a:p>
            <a:pPr marL="114300" lvl="1" algn="l">
              <a:spcBef>
                <a:spcPts val="600"/>
              </a:spcBef>
              <a:buClr>
                <a:schemeClr val="tx1"/>
              </a:buClr>
              <a:buSzPct val="100000"/>
              <a:defRPr/>
            </a:pPr>
            <a:endParaRPr lang="en-US" sz="1600" dirty="0">
              <a:cs typeface="HelveticaNeueLT Std Thin"/>
            </a:endParaRPr>
          </a:p>
          <a:p>
            <a:pPr marL="342900" lvl="1" indent="-228600" algn="l">
              <a:spcBef>
                <a:spcPts val="600"/>
              </a:spcBef>
              <a:buClr>
                <a:schemeClr val="tx1"/>
              </a:buClr>
              <a:buSzPct val="100000"/>
              <a:buFont typeface="Arial" panose="020B0604020202020204" pitchFamily="34" charset="0"/>
              <a:buChar char="•"/>
              <a:defRPr/>
            </a:pPr>
            <a:r>
              <a:rPr lang="en-US" sz="1600" dirty="0" smtClean="0">
                <a:cs typeface="HelveticaNeueLT Std Thin"/>
              </a:rPr>
              <a:t>Optimizes </a:t>
            </a:r>
            <a:r>
              <a:rPr lang="en-US" sz="1600" dirty="0">
                <a:cs typeface="HelveticaNeueLT Std Thin"/>
              </a:rPr>
              <a:t>available resources and provides a greater level of assurance by prioritizing </a:t>
            </a:r>
            <a:r>
              <a:rPr lang="en-US" sz="1600" dirty="0" smtClean="0">
                <a:cs typeface="HelveticaNeueLT Std Thin"/>
              </a:rPr>
              <a:t>analyst </a:t>
            </a:r>
            <a:r>
              <a:rPr lang="en-US" sz="1600" dirty="0">
                <a:cs typeface="HelveticaNeueLT Std Thin"/>
              </a:rPr>
              <a:t>execution based on risk factors specific to each LPC.</a:t>
            </a:r>
          </a:p>
          <a:p>
            <a:pPr marL="342900" lvl="1" indent="-228600" algn="l">
              <a:spcBef>
                <a:spcPts val="600"/>
              </a:spcBef>
              <a:buClr>
                <a:schemeClr val="tx1"/>
              </a:buClr>
              <a:buSzPct val="100000"/>
              <a:buFont typeface="Arial" panose="020B0604020202020204" pitchFamily="34" charset="0"/>
              <a:buChar char="•"/>
              <a:defRPr/>
            </a:pPr>
            <a:endParaRPr lang="en-US" sz="1600" dirty="0">
              <a:cs typeface="HelveticaNeueLT Std Thin"/>
            </a:endParaRPr>
          </a:p>
          <a:p>
            <a:endParaRPr lang="en-US" sz="1600" dirty="0">
              <a:solidFill>
                <a:srgbClr val="FF0000"/>
              </a:solidFill>
            </a:endParaRPr>
          </a:p>
          <a:p>
            <a:endParaRPr lang="en-US" sz="1600" dirty="0">
              <a:solidFill>
                <a:srgbClr val="FF0000"/>
              </a:solidFill>
            </a:endParaRPr>
          </a:p>
        </p:txBody>
      </p:sp>
    </p:spTree>
    <p:extLst>
      <p:ext uri="{BB962C8B-B14F-4D97-AF65-F5344CB8AC3E}">
        <p14:creationId xmlns:p14="http://schemas.microsoft.com/office/powerpoint/2010/main" val="1014965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2018 Regulatory Timeline</a:t>
            </a:r>
            <a:endParaRPr lang="en-US" dirty="0"/>
          </a:p>
        </p:txBody>
      </p:sp>
      <p:sp>
        <p:nvSpPr>
          <p:cNvPr id="9" name="Footer Placeholder 8"/>
          <p:cNvSpPr>
            <a:spLocks noGrp="1"/>
          </p:cNvSpPr>
          <p:nvPr>
            <p:ph type="ftr" sz="quarter" idx="14"/>
          </p:nvPr>
        </p:nvSpPr>
        <p:spPr/>
        <p:txBody>
          <a:bodyPr/>
          <a:lstStyle/>
          <a:p>
            <a:r>
              <a:rPr lang="en-US" dirty="0"/>
              <a:t>2018 STRATEGIC REGULATORY PLANNING DISTRICT MEETINGS</a:t>
            </a:r>
          </a:p>
        </p:txBody>
      </p:sp>
      <p:sp>
        <p:nvSpPr>
          <p:cNvPr id="10" name="Slide Number Placeholder 9"/>
          <p:cNvSpPr>
            <a:spLocks noGrp="1"/>
          </p:cNvSpPr>
          <p:nvPr>
            <p:ph type="sldNum" sz="quarter" idx="15"/>
          </p:nvPr>
        </p:nvSpPr>
        <p:spPr/>
        <p:txBody>
          <a:bodyPr/>
          <a:lstStyle/>
          <a:p>
            <a:r>
              <a:rPr lang="en-US" dirty="0" smtClean="0"/>
              <a:t>|  </a:t>
            </a:r>
            <a:fld id="{074642B0-B6F2-B34D-8B58-6F4D6756A21A}" type="slidenum">
              <a:rPr lang="en-US" smtClean="0"/>
              <a:pPr/>
              <a:t>13</a:t>
            </a:fld>
            <a:endParaRPr lang="en-US" dirty="0"/>
          </a:p>
        </p:txBody>
      </p:sp>
      <p:graphicFrame>
        <p:nvGraphicFramePr>
          <p:cNvPr id="7" name="Diagram 6"/>
          <p:cNvGraphicFramePr/>
          <p:nvPr>
            <p:extLst>
              <p:ext uri="{D42A27DB-BD31-4B8C-83A1-F6EECF244321}">
                <p14:modId xmlns:p14="http://schemas.microsoft.com/office/powerpoint/2010/main" val="1745259737"/>
              </p:ext>
            </p:extLst>
          </p:nvPr>
        </p:nvGraphicFramePr>
        <p:xfrm>
          <a:off x="880535" y="865717"/>
          <a:ext cx="8161866" cy="131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67445700"/>
              </p:ext>
            </p:extLst>
          </p:nvPr>
        </p:nvGraphicFramePr>
        <p:xfrm>
          <a:off x="880534" y="1811866"/>
          <a:ext cx="7868008" cy="1959429"/>
        </p:xfrm>
        <a:graphic>
          <a:graphicData uri="http://schemas.openxmlformats.org/drawingml/2006/table">
            <a:tbl>
              <a:tblPr firstRow="1" bandRow="1">
                <a:tableStyleId>{5C22544A-7EE6-4342-B048-85BDC9FD1C3A}</a:tableStyleId>
              </a:tblPr>
              <a:tblGrid>
                <a:gridCol w="1367366"/>
                <a:gridCol w="1308100"/>
                <a:gridCol w="1295400"/>
                <a:gridCol w="1320800"/>
                <a:gridCol w="1295400"/>
                <a:gridCol w="1280942"/>
              </a:tblGrid>
              <a:tr h="697096">
                <a:tc>
                  <a:txBody>
                    <a:bodyPr/>
                    <a:lstStyle/>
                    <a:p>
                      <a:pPr algn="ctr"/>
                      <a:r>
                        <a:rPr lang="en-US" sz="1100" b="1" dirty="0" smtClean="0">
                          <a:latin typeface="Arial Narrow" panose="020B0606020202030204" pitchFamily="34" charset="0"/>
                          <a:ea typeface="Tahoma" panose="020B0604030504040204" pitchFamily="34" charset="0"/>
                          <a:cs typeface="Tahoma" panose="020B0604030504040204" pitchFamily="34" charset="0"/>
                        </a:rPr>
                        <a:t>LPC Annual Report Training</a:t>
                      </a:r>
                    </a:p>
                  </a:txBody>
                  <a:tcPr marT="34290" marB="34290" anchor="ctr">
                    <a:solidFill>
                      <a:schemeClr val="accent3">
                        <a:lumMod val="75000"/>
                      </a:schemeClr>
                    </a:solidFill>
                  </a:tcPr>
                </a:tc>
                <a:tc>
                  <a:txBody>
                    <a:bodyPr/>
                    <a:lstStyle/>
                    <a:p>
                      <a:pPr algn="ctr"/>
                      <a:r>
                        <a:rPr lang="en-US" sz="1100" b="1" dirty="0" smtClean="0">
                          <a:latin typeface="Arial Narrow" panose="020B0606020202030204" pitchFamily="34" charset="0"/>
                          <a:ea typeface="Tahoma" panose="020B0604030504040204" pitchFamily="34" charset="0"/>
                          <a:cs typeface="Tahoma" panose="020B0604030504040204" pitchFamily="34" charset="0"/>
                        </a:rPr>
                        <a:t>High</a:t>
                      </a:r>
                      <a:r>
                        <a:rPr lang="en-US" sz="1100" b="1" baseline="0" dirty="0" smtClean="0">
                          <a:latin typeface="Arial Narrow" panose="020B0606020202030204" pitchFamily="34" charset="0"/>
                          <a:ea typeface="Tahoma" panose="020B0604030504040204" pitchFamily="34" charset="0"/>
                          <a:cs typeface="Tahoma" panose="020B0604030504040204" pitchFamily="34" charset="0"/>
                        </a:rPr>
                        <a:t> </a:t>
                      </a:r>
                      <a:r>
                        <a:rPr lang="en-US" sz="1100" b="1" dirty="0" smtClean="0">
                          <a:latin typeface="Arial Narrow" panose="020B0606020202030204" pitchFamily="34" charset="0"/>
                          <a:ea typeface="Tahoma" panose="020B0604030504040204" pitchFamily="34" charset="0"/>
                          <a:cs typeface="Tahoma" panose="020B0604030504040204" pitchFamily="34" charset="0"/>
                        </a:rPr>
                        <a:t>Cash</a:t>
                      </a:r>
                    </a:p>
                  </a:txBody>
                  <a:tcPr marT="34290" marB="34290" anchor="ctr">
                    <a:solidFill>
                      <a:schemeClr val="accent3">
                        <a:lumMod val="75000"/>
                      </a:schemeClr>
                    </a:solidFill>
                  </a:tcPr>
                </a:tc>
                <a:tc>
                  <a:txBody>
                    <a:bodyPr/>
                    <a:lstStyle/>
                    <a:p>
                      <a:pPr algn="ctr"/>
                      <a:r>
                        <a:rPr lang="en-US" sz="1100" b="1" dirty="0" smtClean="0">
                          <a:latin typeface="Arial Narrow" panose="020B0606020202030204" pitchFamily="34" charset="0"/>
                          <a:ea typeface="Tahoma" panose="020B0604030504040204" pitchFamily="34" charset="0"/>
                          <a:cs typeface="Tahoma" panose="020B0604030504040204" pitchFamily="34" charset="0"/>
                        </a:rPr>
                        <a:t>Annual Report</a:t>
                      </a:r>
                    </a:p>
                  </a:txBody>
                  <a:tcPr marT="34290" marB="34290" anchor="ctr">
                    <a:solidFill>
                      <a:schemeClr val="accent3">
                        <a:lumMod val="75000"/>
                      </a:schemeClr>
                    </a:solidFill>
                  </a:tcPr>
                </a:tc>
                <a:tc>
                  <a:txBody>
                    <a:bodyPr/>
                    <a:lstStyle/>
                    <a:p>
                      <a:pPr algn="ctr"/>
                      <a:r>
                        <a:rPr lang="en-US" sz="1100" b="1" dirty="0" smtClean="0">
                          <a:latin typeface="Arial Narrow" panose="020B0606020202030204" pitchFamily="34" charset="0"/>
                          <a:ea typeface="Tahoma" panose="020B0604030504040204" pitchFamily="34" charset="0"/>
                          <a:cs typeface="Tahoma" panose="020B0604030504040204" pitchFamily="34" charset="0"/>
                        </a:rPr>
                        <a:t>Pole Attachment Rate Template</a:t>
                      </a:r>
                    </a:p>
                  </a:txBody>
                  <a:tcPr marT="34290" marB="34290" anchor="ctr">
                    <a:solidFill>
                      <a:schemeClr val="accent3">
                        <a:lumMod val="75000"/>
                      </a:schemeClr>
                    </a:solidFill>
                  </a:tcPr>
                </a:tc>
                <a:tc>
                  <a:txBody>
                    <a:bodyPr/>
                    <a:lstStyle/>
                    <a:p>
                      <a:pPr algn="ctr"/>
                      <a:r>
                        <a:rPr lang="en-US" sz="1100" b="1" dirty="0" smtClean="0">
                          <a:latin typeface="Arial Narrow" panose="020B0606020202030204" pitchFamily="34" charset="0"/>
                          <a:ea typeface="Tahoma" panose="020B0604030504040204" pitchFamily="34" charset="0"/>
                          <a:cs typeface="Tahoma" panose="020B0604030504040204" pitchFamily="34" charset="0"/>
                        </a:rPr>
                        <a:t>High</a:t>
                      </a:r>
                      <a:r>
                        <a:rPr lang="en-US" sz="1100" b="1" baseline="0" dirty="0" smtClean="0">
                          <a:latin typeface="Arial Narrow" panose="020B0606020202030204" pitchFamily="34" charset="0"/>
                          <a:ea typeface="Tahoma" panose="020B0604030504040204" pitchFamily="34" charset="0"/>
                          <a:cs typeface="Tahoma" panose="020B0604030504040204" pitchFamily="34" charset="0"/>
                        </a:rPr>
                        <a:t> </a:t>
                      </a:r>
                      <a:r>
                        <a:rPr lang="en-US" sz="1100" b="1" dirty="0" smtClean="0">
                          <a:latin typeface="Arial Narrow" panose="020B0606020202030204" pitchFamily="34" charset="0"/>
                          <a:ea typeface="Tahoma" panose="020B0604030504040204" pitchFamily="34" charset="0"/>
                          <a:cs typeface="Tahoma" panose="020B0604030504040204" pitchFamily="34" charset="0"/>
                        </a:rPr>
                        <a:t>Cash</a:t>
                      </a:r>
                    </a:p>
                  </a:txBody>
                  <a:tcPr marT="34290" marB="34290" anchor="ctr">
                    <a:solidFill>
                      <a:schemeClr val="accent3">
                        <a:lumMod val="75000"/>
                      </a:schemeClr>
                    </a:solidFill>
                  </a:tcPr>
                </a:tc>
                <a:tc>
                  <a:txBody>
                    <a:bodyPr/>
                    <a:lstStyle/>
                    <a:p>
                      <a:pPr algn="ctr"/>
                      <a:r>
                        <a:rPr lang="en-US" sz="1100" b="1" dirty="0" smtClean="0">
                          <a:latin typeface="Arial Narrow" panose="020B0606020202030204" pitchFamily="34" charset="0"/>
                          <a:ea typeface="Tahoma" panose="020B0604030504040204" pitchFamily="34" charset="0"/>
                          <a:cs typeface="Tahoma" panose="020B0604030504040204" pitchFamily="34" charset="0"/>
                        </a:rPr>
                        <a:t>Pole Attachment Compliance Testing</a:t>
                      </a:r>
                    </a:p>
                  </a:txBody>
                  <a:tcPr marT="34290" marB="34290" anchor="ctr">
                    <a:solidFill>
                      <a:schemeClr val="accent3">
                        <a:lumMod val="75000"/>
                      </a:schemeClr>
                    </a:solidFill>
                  </a:tcPr>
                </a:tc>
              </a:tr>
              <a:tr h="12623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aseline="0" dirty="0" smtClean="0">
                          <a:latin typeface="Arial Narrow" panose="020B0606020202030204" pitchFamily="34" charset="0"/>
                          <a:ea typeface="Tahoma" panose="020B0604030504040204" pitchFamily="34" charset="0"/>
                          <a:cs typeface="Tahoma" panose="020B0604030504040204" pitchFamily="34" charset="0"/>
                        </a:rPr>
                        <a:t>District training for LPC accounting staff</a:t>
                      </a:r>
                    </a:p>
                  </a:txBody>
                  <a:tcPr marT="34290" marB="34290">
                    <a:solidFill>
                      <a:schemeClr val="bg1">
                        <a:lumMod val="75000"/>
                      </a:schemeClr>
                    </a:solidFill>
                  </a:tcPr>
                </a:tc>
                <a:tc>
                  <a:txBody>
                    <a:bodyPr/>
                    <a:lstStyle/>
                    <a:p>
                      <a:pPr algn="ctr"/>
                      <a:r>
                        <a:rPr lang="en-US" sz="1100" dirty="0" smtClean="0">
                          <a:latin typeface="Arial Narrow" panose="020B0606020202030204" pitchFamily="34" charset="0"/>
                          <a:ea typeface="Tahoma" panose="020B0604030504040204" pitchFamily="34" charset="0"/>
                          <a:cs typeface="Tahoma" panose="020B0604030504040204" pitchFamily="34" charset="0"/>
                        </a:rPr>
                        <a:t>Review list of newly identified LPCs</a:t>
                      </a:r>
                      <a:r>
                        <a:rPr lang="en-US" sz="1100" baseline="0" dirty="0" smtClean="0">
                          <a:latin typeface="Arial Narrow" panose="020B0606020202030204" pitchFamily="34" charset="0"/>
                          <a:ea typeface="Tahoma" panose="020B0604030504040204" pitchFamily="34" charset="0"/>
                          <a:cs typeface="Tahoma" panose="020B0604030504040204" pitchFamily="34" charset="0"/>
                        </a:rPr>
                        <a:t> with CD; request 1:1s; issue regulatory letter</a:t>
                      </a:r>
                      <a:endParaRPr lang="en-US" sz="1050" i="1" dirty="0" smtClean="0">
                        <a:latin typeface="Arial Narrow" panose="020B0606020202030204" pitchFamily="34" charset="0"/>
                        <a:ea typeface="Tahoma" panose="020B0604030504040204" pitchFamily="34" charset="0"/>
                        <a:cs typeface="Tahoma" panose="020B0604030504040204" pitchFamily="34" charset="0"/>
                      </a:endParaRPr>
                    </a:p>
                  </a:txBody>
                  <a:tcPr marT="34290" marB="34290">
                    <a:solidFill>
                      <a:schemeClr val="bg1">
                        <a:lumMod val="75000"/>
                      </a:schemeClr>
                    </a:solidFill>
                  </a:tcPr>
                </a:tc>
                <a:tc>
                  <a:txBody>
                    <a:bodyPr/>
                    <a:lstStyle/>
                    <a:p>
                      <a:pPr algn="ctr"/>
                      <a:r>
                        <a:rPr lang="en-US" sz="1100" dirty="0" smtClean="0">
                          <a:latin typeface="Arial Narrow" panose="020B0606020202030204" pitchFamily="34" charset="0"/>
                          <a:ea typeface="Tahoma" panose="020B0604030504040204" pitchFamily="34" charset="0"/>
                          <a:cs typeface="Tahoma" panose="020B0604030504040204" pitchFamily="34" charset="0"/>
                        </a:rPr>
                        <a:t>LPCs</a:t>
                      </a:r>
                      <a:r>
                        <a:rPr lang="en-US" sz="1100" baseline="0" dirty="0" smtClean="0">
                          <a:latin typeface="Arial Narrow" panose="020B0606020202030204" pitchFamily="34" charset="0"/>
                          <a:ea typeface="Tahoma" panose="020B0604030504040204" pitchFamily="34" charset="0"/>
                          <a:cs typeface="Tahoma" panose="020B0604030504040204" pitchFamily="34" charset="0"/>
                        </a:rPr>
                        <a:t> submit annual report to </a:t>
                      </a:r>
                      <a:r>
                        <a:rPr lang="en-US" sz="1100" dirty="0" smtClean="0">
                          <a:latin typeface="Arial Narrow" panose="020B0606020202030204" pitchFamily="34" charset="0"/>
                          <a:ea typeface="Tahoma" panose="020B0604030504040204" pitchFamily="34" charset="0"/>
                          <a:cs typeface="Tahoma" panose="020B0604030504040204" pitchFamily="34" charset="0"/>
                        </a:rPr>
                        <a:t>TVA through</a:t>
                      </a:r>
                      <a:r>
                        <a:rPr lang="en-US" sz="1100" baseline="0" dirty="0" smtClean="0">
                          <a:latin typeface="Arial Narrow" panose="020B0606020202030204" pitchFamily="34" charset="0"/>
                          <a:ea typeface="Tahoma" panose="020B0604030504040204" pitchFamily="34" charset="0"/>
                          <a:cs typeface="Tahoma" panose="020B0604030504040204" pitchFamily="34" charset="0"/>
                        </a:rPr>
                        <a:t> DARS</a:t>
                      </a:r>
                      <a:endParaRPr lang="en-US" sz="1100" dirty="0">
                        <a:latin typeface="Arial Narrow" panose="020B0606020202030204" pitchFamily="34" charset="0"/>
                        <a:ea typeface="Tahoma" panose="020B0604030504040204" pitchFamily="34" charset="0"/>
                        <a:cs typeface="Tahoma" panose="020B0604030504040204" pitchFamily="34" charset="0"/>
                      </a:endParaRPr>
                    </a:p>
                  </a:txBody>
                  <a:tcPr marT="34290" marB="34290">
                    <a:solidFill>
                      <a:schemeClr val="bg1">
                        <a:lumMod val="75000"/>
                      </a:schemeClr>
                    </a:solidFill>
                  </a:tcPr>
                </a:tc>
                <a:tc>
                  <a:txBody>
                    <a:bodyPr/>
                    <a:lstStyle/>
                    <a:p>
                      <a:pPr algn="ctr"/>
                      <a:r>
                        <a:rPr lang="en-US" sz="1100" dirty="0" smtClean="0">
                          <a:latin typeface="Arial Narrow" panose="020B0606020202030204" pitchFamily="34" charset="0"/>
                          <a:ea typeface="Tahoma" panose="020B0604030504040204" pitchFamily="34" charset="0"/>
                          <a:cs typeface="Tahoma" panose="020B0604030504040204" pitchFamily="34" charset="0"/>
                        </a:rPr>
                        <a:t>LPCs submit 2018 pole attachment rate template through Online Connection</a:t>
                      </a:r>
                      <a:r>
                        <a:rPr lang="en-US" sz="1100" baseline="0" dirty="0" smtClean="0">
                          <a:latin typeface="Arial Narrow" panose="020B0606020202030204" pitchFamily="34" charset="0"/>
                          <a:ea typeface="Tahoma" panose="020B0604030504040204" pitchFamily="34" charset="0"/>
                          <a:cs typeface="Tahoma" panose="020B0604030504040204" pitchFamily="34" charset="0"/>
                        </a:rPr>
                        <a:t> to produce 2019 pole attachment rates</a:t>
                      </a:r>
                      <a:endParaRPr lang="en-US" sz="1100" dirty="0" smtClean="0">
                        <a:latin typeface="Arial Narrow" panose="020B0606020202030204" pitchFamily="34" charset="0"/>
                        <a:ea typeface="Tahoma" panose="020B0604030504040204" pitchFamily="34" charset="0"/>
                        <a:cs typeface="Tahoma" panose="020B0604030504040204" pitchFamily="34" charset="0"/>
                      </a:endParaRPr>
                    </a:p>
                  </a:txBody>
                  <a:tcPr marT="34290" marB="34290">
                    <a:solidFill>
                      <a:schemeClr val="bg1">
                        <a:lumMod val="75000"/>
                      </a:schemeClr>
                    </a:solidFill>
                  </a:tcPr>
                </a:tc>
                <a:tc>
                  <a:txBody>
                    <a:bodyPr/>
                    <a:lstStyle/>
                    <a:p>
                      <a:pPr algn="ctr"/>
                      <a:r>
                        <a:rPr lang="en-US" sz="1100" dirty="0" smtClean="0">
                          <a:latin typeface="Arial Narrow" panose="020B0606020202030204" pitchFamily="34" charset="0"/>
                          <a:ea typeface="Tahoma" panose="020B0604030504040204" pitchFamily="34" charset="0"/>
                          <a:cs typeface="Tahoma" panose="020B0604030504040204" pitchFamily="34" charset="0"/>
                        </a:rPr>
                        <a:t>LPCs submit high cash justification or capital spend plans</a:t>
                      </a:r>
                      <a:endParaRPr lang="en-US" sz="1050" i="1" dirty="0" smtClean="0">
                        <a:latin typeface="Arial Narrow" panose="020B0606020202030204" pitchFamily="34" charset="0"/>
                        <a:ea typeface="Tahoma" panose="020B0604030504040204" pitchFamily="34" charset="0"/>
                        <a:cs typeface="Tahoma" panose="020B0604030504040204" pitchFamily="34" charset="0"/>
                      </a:endParaRPr>
                    </a:p>
                  </a:txBody>
                  <a:tcPr marT="34290" marB="34290">
                    <a:solidFill>
                      <a:schemeClr val="bg1">
                        <a:lumMod val="75000"/>
                      </a:schemeClr>
                    </a:solidFill>
                  </a:tcPr>
                </a:tc>
                <a:tc>
                  <a:txBody>
                    <a:bodyPr/>
                    <a:lstStyle/>
                    <a:p>
                      <a:pPr algn="ctr"/>
                      <a:r>
                        <a:rPr lang="en-US" sz="1100" dirty="0" smtClean="0">
                          <a:latin typeface="Arial Narrow" panose="020B0606020202030204" pitchFamily="34" charset="0"/>
                          <a:ea typeface="Tahoma" panose="020B0604030504040204" pitchFamily="34" charset="0"/>
                          <a:cs typeface="Tahoma" panose="020B0604030504040204" pitchFamily="34" charset="0"/>
                        </a:rPr>
                        <a:t>TVA begins compliance testing LPC implementation of the TVA-approved</a:t>
                      </a:r>
                      <a:r>
                        <a:rPr lang="en-US" sz="1100" baseline="0" dirty="0" smtClean="0">
                          <a:latin typeface="Arial Narrow" panose="020B0606020202030204" pitchFamily="34" charset="0"/>
                          <a:ea typeface="Tahoma" panose="020B0604030504040204" pitchFamily="34" charset="0"/>
                          <a:cs typeface="Tahoma" panose="020B0604030504040204" pitchFamily="34" charset="0"/>
                        </a:rPr>
                        <a:t> pole attachment rate</a:t>
                      </a:r>
                      <a:endParaRPr lang="en-US" sz="1100" dirty="0">
                        <a:latin typeface="Arial Narrow" panose="020B0606020202030204" pitchFamily="34" charset="0"/>
                        <a:ea typeface="Tahoma" panose="020B0604030504040204" pitchFamily="34" charset="0"/>
                        <a:cs typeface="Tahoma" panose="020B0604030504040204" pitchFamily="34" charset="0"/>
                      </a:endParaRPr>
                    </a:p>
                  </a:txBody>
                  <a:tcPr marT="34290" marB="34290">
                    <a:solidFill>
                      <a:schemeClr val="bg1">
                        <a:lumMod val="75000"/>
                      </a:schemeClr>
                    </a:solidFill>
                  </a:tcPr>
                </a:tc>
              </a:tr>
            </a:tbl>
          </a:graphicData>
        </a:graphic>
      </p:graphicFrame>
    </p:spTree>
    <p:extLst>
      <p:ext uri="{BB962C8B-B14F-4D97-AF65-F5344CB8AC3E}">
        <p14:creationId xmlns:p14="http://schemas.microsoft.com/office/powerpoint/2010/main" val="892131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952500" y="1336328"/>
            <a:ext cx="7962899" cy="3281262"/>
          </a:xfrm>
        </p:spPr>
        <p:txBody>
          <a:bodyPr/>
          <a:lstStyle/>
          <a:p>
            <a:pPr marL="0" indent="0" algn="ctr">
              <a:spcBef>
                <a:spcPts val="1200"/>
              </a:spcBef>
              <a:buClr>
                <a:schemeClr val="tx1"/>
              </a:buClr>
              <a:buNone/>
              <a:defRPr/>
            </a:pPr>
            <a:endParaRPr lang="en-US" sz="2800" b="1" dirty="0" smtClean="0">
              <a:cs typeface="Arial" panose="020B0604020202020204" pitchFamily="34" charset="0"/>
            </a:endParaRPr>
          </a:p>
          <a:p>
            <a:pPr marL="0" indent="0">
              <a:spcBef>
                <a:spcPts val="1200"/>
              </a:spcBef>
              <a:buClr>
                <a:schemeClr val="tx1"/>
              </a:buClr>
              <a:buNone/>
              <a:defRPr/>
            </a:pPr>
            <a:r>
              <a:rPr lang="en-US" sz="2800" b="1" dirty="0" smtClean="0">
                <a:cs typeface="Arial" panose="020B0604020202020204" pitchFamily="34" charset="0"/>
              </a:rPr>
              <a:t>LPC Retail Broadband Deployment Guidance</a:t>
            </a:r>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14</a:t>
            </a:fld>
            <a:endParaRPr lang="en-US" dirty="0"/>
          </a:p>
        </p:txBody>
      </p:sp>
      <p:pic>
        <p:nvPicPr>
          <p:cNvPr id="6"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890047" y="295571"/>
            <a:ext cx="1858495" cy="104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524" y="2826045"/>
            <a:ext cx="30003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63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Key Areas of TVA’s Regulatory Focus</a:t>
            </a:r>
            <a:endParaRPr lang="en-US" dirty="0"/>
          </a:p>
        </p:txBody>
      </p:sp>
      <p:sp>
        <p:nvSpPr>
          <p:cNvPr id="9" name="Footer Placeholder 8"/>
          <p:cNvSpPr>
            <a:spLocks noGrp="1"/>
          </p:cNvSpPr>
          <p:nvPr>
            <p:ph type="ftr" sz="quarter" idx="14"/>
          </p:nvPr>
        </p:nvSpPr>
        <p:spPr/>
        <p:txBody>
          <a:bodyPr/>
          <a:lstStyle/>
          <a:p>
            <a:r>
              <a:rPr lang="en-US" dirty="0"/>
              <a:t>TVA REGULATORY UPDATE</a:t>
            </a:r>
          </a:p>
        </p:txBody>
      </p:sp>
      <p:sp>
        <p:nvSpPr>
          <p:cNvPr id="10" name="Slide Number Placeholder 9"/>
          <p:cNvSpPr>
            <a:spLocks noGrp="1"/>
          </p:cNvSpPr>
          <p:nvPr>
            <p:ph type="sldNum" sz="quarter" idx="15"/>
          </p:nvPr>
        </p:nvSpPr>
        <p:spPr/>
        <p:txBody>
          <a:bodyPr/>
          <a:lstStyle/>
          <a:p>
            <a:r>
              <a:rPr lang="en-US" dirty="0" smtClean="0"/>
              <a:t>|  </a:t>
            </a:r>
            <a:fld id="{074642B0-B6F2-B34D-8B58-6F4D6756A21A}" type="slidenum">
              <a:rPr lang="en-US" smtClean="0"/>
              <a:pPr/>
              <a:t>15</a:t>
            </a:fld>
            <a:endParaRPr lang="en-US" dirty="0"/>
          </a:p>
        </p:txBody>
      </p:sp>
      <p:sp>
        <p:nvSpPr>
          <p:cNvPr id="38" name="Content Placeholder 2"/>
          <p:cNvSpPr>
            <a:spLocks noGrp="1"/>
          </p:cNvSpPr>
          <p:nvPr>
            <p:ph sz="quarter" idx="16"/>
          </p:nvPr>
        </p:nvSpPr>
        <p:spPr>
          <a:xfrm>
            <a:off x="1120759" y="1336328"/>
            <a:ext cx="7426340" cy="3281262"/>
          </a:xfrm>
        </p:spPr>
        <p:txBody>
          <a:bodyPr/>
          <a:lstStyle/>
          <a:p>
            <a:pPr marL="342900" lvl="1" indent="-228600" algn="l">
              <a:spcBef>
                <a:spcPts val="600"/>
              </a:spcBef>
              <a:buClr>
                <a:schemeClr val="tx1"/>
              </a:buClr>
              <a:buSzPct val="100000"/>
              <a:buFont typeface="Arial" panose="020B0604020202020204" pitchFamily="34" charset="0"/>
              <a:buChar char="•"/>
              <a:defRPr/>
            </a:pPr>
            <a:r>
              <a:rPr lang="en-US" sz="1800" dirty="0" smtClean="0">
                <a:cs typeface="HelveticaNeueLT Std Thin"/>
              </a:rPr>
              <a:t>Rates </a:t>
            </a:r>
            <a:r>
              <a:rPr lang="en-US" sz="1800" dirty="0">
                <a:cs typeface="HelveticaNeueLT Std Thin"/>
              </a:rPr>
              <a:t>as low as feasible (non-profit)</a:t>
            </a:r>
          </a:p>
          <a:p>
            <a:pPr marL="342900" lvl="1" indent="-228600" algn="l">
              <a:spcBef>
                <a:spcPts val="600"/>
              </a:spcBef>
              <a:buClr>
                <a:schemeClr val="tx1"/>
              </a:buClr>
              <a:buSzPct val="100000"/>
              <a:buFont typeface="Arial" panose="020B0604020202020204" pitchFamily="34" charset="0"/>
              <a:buChar char="•"/>
              <a:defRPr/>
            </a:pPr>
            <a:r>
              <a:rPr lang="en-US" b="1" dirty="0">
                <a:cs typeface="HelveticaNeueLT Std Thin"/>
              </a:rPr>
              <a:t>Restricted use of electric system </a:t>
            </a:r>
            <a:r>
              <a:rPr lang="en-US" b="1" dirty="0" smtClean="0">
                <a:cs typeface="HelveticaNeueLT Std Thin"/>
              </a:rPr>
              <a:t>assets and funds</a:t>
            </a:r>
            <a:endParaRPr lang="en-US" b="1" dirty="0">
              <a:cs typeface="HelveticaNeueLT Std Thin"/>
            </a:endParaRPr>
          </a:p>
          <a:p>
            <a:pPr marL="342900" lvl="1" indent="-228600" algn="l">
              <a:spcBef>
                <a:spcPts val="600"/>
              </a:spcBef>
              <a:buClr>
                <a:schemeClr val="tx1"/>
              </a:buClr>
              <a:buSzPct val="100000"/>
              <a:buFont typeface="Arial" panose="020B0604020202020204" pitchFamily="34" charset="0"/>
              <a:buChar char="•"/>
              <a:defRPr/>
            </a:pPr>
            <a:r>
              <a:rPr lang="en-US" sz="1800" dirty="0" smtClean="0">
                <a:cs typeface="HelveticaNeueLT Std Thin"/>
              </a:rPr>
              <a:t>Ratepayer </a:t>
            </a:r>
            <a:r>
              <a:rPr lang="en-US" sz="1800" dirty="0">
                <a:cs typeface="HelveticaNeueLT Std Thin"/>
              </a:rPr>
              <a:t>non-discrimination</a:t>
            </a:r>
          </a:p>
          <a:p>
            <a:pPr marL="342900" lvl="1" indent="-228600" algn="l">
              <a:spcBef>
                <a:spcPts val="600"/>
              </a:spcBef>
              <a:buClr>
                <a:schemeClr val="tx1"/>
              </a:buClr>
              <a:buSzPct val="100000"/>
              <a:buFont typeface="Arial" panose="020B0604020202020204" pitchFamily="34" charset="0"/>
              <a:buChar char="•"/>
              <a:defRPr/>
            </a:pPr>
            <a:r>
              <a:rPr lang="en-US" sz="1800" dirty="0">
                <a:cs typeface="HelveticaNeueLT Std Thin"/>
              </a:rPr>
              <a:t>Rules and </a:t>
            </a:r>
            <a:r>
              <a:rPr lang="en-US" sz="1800" dirty="0" smtClean="0">
                <a:cs typeface="HelveticaNeueLT Std Thin"/>
              </a:rPr>
              <a:t>regulations</a:t>
            </a:r>
          </a:p>
          <a:p>
            <a:pPr marL="0" indent="0">
              <a:spcBef>
                <a:spcPts val="1200"/>
              </a:spcBef>
              <a:buNone/>
            </a:pPr>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p:txBody>
      </p:sp>
    </p:spTree>
    <p:extLst>
      <p:ext uri="{BB962C8B-B14F-4D97-AF65-F5344CB8AC3E}">
        <p14:creationId xmlns:p14="http://schemas.microsoft.com/office/powerpoint/2010/main" val="3448288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872" y="330118"/>
            <a:ext cx="7939128" cy="857250"/>
          </a:xfrm>
        </p:spPr>
        <p:txBody>
          <a:bodyPr/>
          <a:lstStyle/>
          <a:p>
            <a:r>
              <a:rPr lang="en-US" dirty="0" smtClean="0"/>
              <a:t>Broadband Background</a:t>
            </a:r>
            <a:endParaRPr lang="en-US" dirty="0"/>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16</a:t>
            </a:fld>
            <a:endParaRPr lang="en-US" dirty="0"/>
          </a:p>
        </p:txBody>
      </p:sp>
      <p:sp>
        <p:nvSpPr>
          <p:cNvPr id="9" name="Content Placeholder 2"/>
          <p:cNvSpPr>
            <a:spLocks noGrp="1"/>
          </p:cNvSpPr>
          <p:nvPr>
            <p:ph sz="quarter" idx="16"/>
          </p:nvPr>
        </p:nvSpPr>
        <p:spPr>
          <a:xfrm>
            <a:off x="1173371" y="1073851"/>
            <a:ext cx="7426340" cy="3281262"/>
          </a:xfrm>
        </p:spPr>
        <p:txBody>
          <a:bodyPr/>
          <a:lstStyle/>
          <a:p>
            <a:pPr marL="342900" lvl="1" indent="-228600">
              <a:spcBef>
                <a:spcPts val="600"/>
              </a:spcBef>
              <a:buClr>
                <a:schemeClr val="tx1"/>
              </a:buClr>
              <a:buFont typeface="Arial" panose="020B0604020202020204" pitchFamily="34" charset="0"/>
              <a:buChar char="•"/>
              <a:defRPr/>
            </a:pPr>
            <a:r>
              <a:rPr lang="en-US" sz="1600" dirty="0"/>
              <a:t>LPCs’ interest to offer broadband service or expand existing services for electric and non-electric purposes has increased.</a:t>
            </a:r>
          </a:p>
          <a:p>
            <a:pPr marL="342900" lvl="1" indent="-228600">
              <a:spcBef>
                <a:spcPts val="600"/>
              </a:spcBef>
              <a:buClr>
                <a:schemeClr val="tx1"/>
              </a:buClr>
              <a:buFont typeface="Arial" panose="020B0604020202020204" pitchFamily="34" charset="0"/>
              <a:buChar char="•"/>
              <a:defRPr/>
            </a:pPr>
            <a:r>
              <a:rPr lang="en-US" sz="1600" dirty="0" smtClean="0"/>
              <a:t>2017 State </a:t>
            </a:r>
            <a:r>
              <a:rPr lang="en-US" sz="1600" dirty="0"/>
              <a:t>of Tennessee approved legislation for cooperatives to engage in </a:t>
            </a:r>
            <a:r>
              <a:rPr lang="en-US" sz="1600" dirty="0" smtClean="0"/>
              <a:t>broadband.</a:t>
            </a:r>
          </a:p>
          <a:p>
            <a:pPr marL="342900" lvl="1" indent="-228600">
              <a:spcBef>
                <a:spcPts val="600"/>
              </a:spcBef>
              <a:buClr>
                <a:schemeClr val="tx1"/>
              </a:buClr>
              <a:buFont typeface="Arial" panose="020B0604020202020204" pitchFamily="34" charset="0"/>
              <a:buChar char="•"/>
              <a:defRPr/>
            </a:pPr>
            <a:endParaRPr lang="en-US" sz="1600" dirty="0"/>
          </a:p>
          <a:p>
            <a:pPr marL="342900" lvl="1" indent="-228600">
              <a:spcBef>
                <a:spcPts val="600"/>
              </a:spcBef>
              <a:buClr>
                <a:schemeClr val="tx1"/>
              </a:buClr>
              <a:buFont typeface="Arial" panose="020B0604020202020204" pitchFamily="34" charset="0"/>
              <a:buChar char="•"/>
              <a:defRPr/>
            </a:pPr>
            <a:endParaRPr lang="en-US" sz="1600" dirty="0" smtClean="0"/>
          </a:p>
          <a:p>
            <a:pPr marL="342900" lvl="1" indent="-228600">
              <a:spcBef>
                <a:spcPts val="600"/>
              </a:spcBef>
              <a:buClr>
                <a:schemeClr val="tx1"/>
              </a:buClr>
              <a:buFont typeface="Arial" panose="020B0604020202020204" pitchFamily="34" charset="0"/>
              <a:buChar char="•"/>
              <a:defRPr/>
            </a:pPr>
            <a:endParaRPr lang="en-US" sz="1600" dirty="0"/>
          </a:p>
          <a:p>
            <a:pPr marL="342900" lvl="1" indent="-228600">
              <a:spcBef>
                <a:spcPts val="600"/>
              </a:spcBef>
              <a:buClr>
                <a:schemeClr val="tx1"/>
              </a:buClr>
              <a:buFont typeface="Arial" panose="020B0604020202020204" pitchFamily="34" charset="0"/>
              <a:buChar char="•"/>
              <a:defRPr/>
            </a:pPr>
            <a:endParaRPr lang="en-US" sz="1600" dirty="0" smtClean="0"/>
          </a:p>
          <a:p>
            <a:pPr marL="342900" lvl="1" indent="-228600">
              <a:spcBef>
                <a:spcPts val="600"/>
              </a:spcBef>
              <a:buClr>
                <a:schemeClr val="tx1"/>
              </a:buClr>
              <a:buFont typeface="Arial" panose="020B0604020202020204" pitchFamily="34" charset="0"/>
              <a:buChar char="•"/>
              <a:defRPr/>
            </a:pPr>
            <a:endParaRPr lang="en-US" sz="1600" dirty="0"/>
          </a:p>
          <a:p>
            <a:pPr marL="342900" lvl="1" indent="-228600">
              <a:spcBef>
                <a:spcPts val="600"/>
              </a:spcBef>
              <a:buClr>
                <a:schemeClr val="tx1"/>
              </a:buClr>
              <a:buFont typeface="Arial" panose="020B0604020202020204" pitchFamily="34" charset="0"/>
              <a:buChar char="•"/>
              <a:defRPr/>
            </a:pPr>
            <a:endParaRPr lang="en-US" sz="1600" dirty="0" smtClean="0"/>
          </a:p>
          <a:p>
            <a:pPr marL="342900" lvl="1" indent="-228600">
              <a:spcBef>
                <a:spcPts val="600"/>
              </a:spcBef>
              <a:buClr>
                <a:schemeClr val="tx1"/>
              </a:buClr>
              <a:buFont typeface="Arial" panose="020B0604020202020204" pitchFamily="34" charset="0"/>
              <a:buChar char="•"/>
              <a:defRPr/>
            </a:pPr>
            <a:endParaRPr lang="en-US" sz="1600" dirty="0" smtClean="0"/>
          </a:p>
        </p:txBody>
      </p:sp>
      <p:graphicFrame>
        <p:nvGraphicFramePr>
          <p:cNvPr id="3" name="Diagram 2"/>
          <p:cNvGraphicFramePr/>
          <p:nvPr>
            <p:extLst>
              <p:ext uri="{D42A27DB-BD31-4B8C-83A1-F6EECF244321}">
                <p14:modId xmlns:p14="http://schemas.microsoft.com/office/powerpoint/2010/main" val="4249804850"/>
              </p:ext>
            </p:extLst>
          </p:nvPr>
        </p:nvGraphicFramePr>
        <p:xfrm>
          <a:off x="1778000" y="2566030"/>
          <a:ext cx="6689747" cy="1574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0569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quarter" idx="16"/>
          </p:nvPr>
        </p:nvSpPr>
        <p:spPr>
          <a:xfrm>
            <a:off x="1240970" y="943383"/>
            <a:ext cx="7380514" cy="4157134"/>
          </a:xfrm>
          <a:ln>
            <a:noFill/>
          </a:ln>
        </p:spPr>
        <p:txBody>
          <a:bodyPr/>
          <a:lstStyle/>
          <a:p>
            <a:pPr marL="0" lvl="1" indent="0">
              <a:spcBef>
                <a:spcPts val="1200"/>
              </a:spcBef>
              <a:buClr>
                <a:srgbClr val="0C3C6A"/>
              </a:buClr>
              <a:buNone/>
              <a:defRPr/>
            </a:pPr>
            <a:r>
              <a:rPr lang="en-US" sz="1600" b="1" dirty="0" smtClean="0">
                <a:solidFill>
                  <a:srgbClr val="4F738A"/>
                </a:solidFill>
                <a:ea typeface="Times New Roman"/>
                <a:cs typeface="Times New Roman"/>
              </a:rPr>
              <a:t>The </a:t>
            </a:r>
            <a:r>
              <a:rPr lang="en-US" sz="1600" b="1" dirty="0">
                <a:solidFill>
                  <a:srgbClr val="4F738A"/>
                </a:solidFill>
                <a:ea typeface="Times New Roman"/>
                <a:cs typeface="Times New Roman"/>
              </a:rPr>
              <a:t>wholesale power contract prohibits the use of electric system </a:t>
            </a:r>
            <a:r>
              <a:rPr lang="en-US" sz="1600" b="1" dirty="0" smtClean="0">
                <a:solidFill>
                  <a:srgbClr val="4F738A"/>
                </a:solidFill>
                <a:ea typeface="Times New Roman"/>
                <a:cs typeface="Times New Roman"/>
              </a:rPr>
              <a:t>funds or assets </a:t>
            </a:r>
            <a:r>
              <a:rPr lang="en-US" sz="1600" b="1" dirty="0">
                <a:solidFill>
                  <a:srgbClr val="4F738A"/>
                </a:solidFill>
                <a:ea typeface="Times New Roman"/>
                <a:cs typeface="Times New Roman"/>
              </a:rPr>
              <a:t>for non-electric purposes i</a:t>
            </a:r>
            <a:r>
              <a:rPr lang="en-US" sz="1600" b="1" dirty="0" smtClean="0">
                <a:solidFill>
                  <a:srgbClr val="4F738A"/>
                </a:solidFill>
                <a:ea typeface="Times New Roman"/>
                <a:cs typeface="Times New Roman"/>
              </a:rPr>
              <a:t>n order to protect ratepayers from the risks associated with non-electric business ventures like broadband.</a:t>
            </a:r>
          </a:p>
          <a:p>
            <a:pPr marL="0" lvl="1" indent="0">
              <a:spcBef>
                <a:spcPts val="1200"/>
              </a:spcBef>
              <a:buClr>
                <a:srgbClr val="0C3C6A"/>
              </a:buClr>
              <a:buNone/>
              <a:defRPr/>
            </a:pPr>
            <a:r>
              <a:rPr lang="en-US" sz="1600" dirty="0" smtClean="0">
                <a:solidFill>
                  <a:srgbClr val="4F738A"/>
                </a:solidFill>
                <a:ea typeface="Times New Roman"/>
                <a:cs typeface="Times New Roman"/>
              </a:rPr>
              <a:t>LPCs may use electric system funds for broadband for electric system purposes (AMI, SCADA).  In these situations, the LPC must:</a:t>
            </a:r>
            <a:endParaRPr lang="en-US" sz="1600" dirty="0">
              <a:solidFill>
                <a:srgbClr val="4F738A"/>
              </a:solidFill>
              <a:ea typeface="Times New Roman"/>
              <a:cs typeface="Times New Roman"/>
            </a:endParaRPr>
          </a:p>
          <a:p>
            <a:pPr marL="800100" lvl="3" indent="-342900">
              <a:spcBef>
                <a:spcPts val="1200"/>
              </a:spcBef>
              <a:buClr>
                <a:srgbClr val="4F738A"/>
              </a:buClr>
              <a:buFont typeface="+mj-lt"/>
              <a:buAutoNum type="arabicPeriod"/>
              <a:defRPr/>
            </a:pPr>
            <a:r>
              <a:rPr lang="en-US" sz="1600" dirty="0" smtClean="0">
                <a:solidFill>
                  <a:srgbClr val="4F738A"/>
                </a:solidFill>
                <a:ea typeface="Times New Roman"/>
                <a:cs typeface="Times New Roman"/>
              </a:rPr>
              <a:t>Not commingle funds between the electric department and the LPC’s other departments or lines of business; and</a:t>
            </a:r>
          </a:p>
          <a:p>
            <a:pPr marL="800100" lvl="3" indent="-342900">
              <a:spcBef>
                <a:spcPts val="1200"/>
              </a:spcBef>
              <a:buClr>
                <a:srgbClr val="4F738A"/>
              </a:buClr>
              <a:buFont typeface="+mj-lt"/>
              <a:buAutoNum type="arabicPeriod"/>
              <a:defRPr/>
            </a:pPr>
            <a:r>
              <a:rPr lang="en-US" sz="1600" dirty="0" smtClean="0">
                <a:solidFill>
                  <a:srgbClr val="4F738A"/>
                </a:solidFill>
                <a:ea typeface="Times New Roman"/>
                <a:cs typeface="Times New Roman"/>
              </a:rPr>
              <a:t>Ensure proper allocation of any joint costs between the electric department and other departments or lines of business.</a:t>
            </a:r>
            <a:endParaRPr lang="en-US" sz="1600" dirty="0">
              <a:solidFill>
                <a:srgbClr val="4F738A"/>
              </a:solidFill>
              <a:ea typeface="Times New Roman"/>
              <a:cs typeface="Times New Roman"/>
            </a:endParaRPr>
          </a:p>
        </p:txBody>
      </p:sp>
      <p:sp>
        <p:nvSpPr>
          <p:cNvPr id="2" name="Title 1"/>
          <p:cNvSpPr>
            <a:spLocks noGrp="1"/>
          </p:cNvSpPr>
          <p:nvPr>
            <p:ph type="title"/>
          </p:nvPr>
        </p:nvSpPr>
        <p:spPr>
          <a:xfrm>
            <a:off x="1204872" y="330118"/>
            <a:ext cx="7939128" cy="857250"/>
          </a:xfrm>
        </p:spPr>
        <p:txBody>
          <a:bodyPr/>
          <a:lstStyle/>
          <a:p>
            <a:r>
              <a:rPr lang="en-US" sz="2400" dirty="0"/>
              <a:t>Regulatory </a:t>
            </a:r>
            <a:r>
              <a:rPr lang="en-US" sz="2400" dirty="0" smtClean="0"/>
              <a:t>Considerations </a:t>
            </a:r>
            <a:r>
              <a:rPr lang="en-US" sz="2400" dirty="0"/>
              <a:t>in Broadband Deployment</a:t>
            </a:r>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17</a:t>
            </a:fld>
            <a:endParaRPr lang="en-US" dirty="0"/>
          </a:p>
        </p:txBody>
      </p:sp>
    </p:spTree>
    <p:extLst>
      <p:ext uri="{BB962C8B-B14F-4D97-AF65-F5344CB8AC3E}">
        <p14:creationId xmlns:p14="http://schemas.microsoft.com/office/powerpoint/2010/main" val="695489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quarter" idx="16"/>
          </p:nvPr>
        </p:nvSpPr>
        <p:spPr>
          <a:xfrm>
            <a:off x="1230081" y="960377"/>
            <a:ext cx="7260771" cy="4157134"/>
          </a:xfrm>
        </p:spPr>
        <p:txBody>
          <a:bodyPr/>
          <a:lstStyle/>
          <a:p>
            <a:pPr marL="0" lvl="3" indent="0">
              <a:spcBef>
                <a:spcPts val="1200"/>
              </a:spcBef>
              <a:buClr>
                <a:srgbClr val="4F738A"/>
              </a:buClr>
              <a:buNone/>
              <a:defRPr/>
            </a:pPr>
            <a:r>
              <a:rPr lang="en-US" sz="1600" b="1" dirty="0" smtClean="0">
                <a:solidFill>
                  <a:srgbClr val="4F738A"/>
                </a:solidFill>
                <a:ea typeface="Times New Roman"/>
                <a:cs typeface="Times New Roman"/>
              </a:rPr>
              <a:t>Under certain limited circumstances, TVA may agree to the use of reasonable “reserve funds” as a loan or collateral for a loan to an LPC retail broadband division.</a:t>
            </a:r>
          </a:p>
          <a:p>
            <a:pPr marL="742950" lvl="3" indent="-285750">
              <a:spcBef>
                <a:spcPts val="1200"/>
              </a:spcBef>
              <a:buClr>
                <a:srgbClr val="4F738A"/>
              </a:buClr>
              <a:buFont typeface="Arial" panose="020B0604020202020204" pitchFamily="34" charset="0"/>
              <a:buChar char="•"/>
              <a:defRPr/>
            </a:pPr>
            <a:r>
              <a:rPr lang="en-US" sz="1600" dirty="0" smtClean="0">
                <a:solidFill>
                  <a:srgbClr val="4F738A"/>
                </a:solidFill>
                <a:ea typeface="Times New Roman"/>
                <a:cs typeface="Times New Roman"/>
              </a:rPr>
              <a:t>These limited circumstances require an interdivision loan agreement between TVA and the LPC to ensure reasonable protections exist for electric ratepayers in the event of loan default or if the business is not successful.</a:t>
            </a:r>
          </a:p>
          <a:p>
            <a:pPr marL="742950" lvl="3" indent="-285750">
              <a:spcBef>
                <a:spcPts val="1200"/>
              </a:spcBef>
              <a:buClr>
                <a:srgbClr val="4F738A"/>
              </a:buClr>
              <a:buFont typeface="Arial" panose="020B0604020202020204" pitchFamily="34" charset="0"/>
              <a:buChar char="•"/>
              <a:defRPr/>
            </a:pPr>
            <a:r>
              <a:rPr lang="en-US" sz="1600" dirty="0" smtClean="0">
                <a:solidFill>
                  <a:srgbClr val="4F738A"/>
                </a:solidFill>
                <a:ea typeface="Times New Roman"/>
                <a:cs typeface="Times New Roman"/>
              </a:rPr>
              <a:t>How does TVA determine if such a loan of reserve funds is appropriate and ratepayers are protected?</a:t>
            </a:r>
          </a:p>
          <a:p>
            <a:pPr marL="1200150" lvl="4" indent="-285750">
              <a:spcBef>
                <a:spcPts val="1200"/>
              </a:spcBef>
              <a:buClr>
                <a:srgbClr val="4F738A"/>
              </a:buClr>
              <a:buFont typeface="Arial" panose="020B0604020202020204" pitchFamily="34" charset="0"/>
              <a:buChar char="–"/>
              <a:defRPr/>
            </a:pPr>
            <a:r>
              <a:rPr lang="en-US" sz="1600" dirty="0" smtClean="0">
                <a:solidFill>
                  <a:srgbClr val="4F738A"/>
                </a:solidFill>
                <a:ea typeface="Times New Roman"/>
                <a:cs typeface="Times New Roman"/>
              </a:rPr>
              <a:t>Collateral and favorable LPC interdivision loan terms (interest rate, etc.)</a:t>
            </a:r>
          </a:p>
          <a:p>
            <a:pPr marL="1200150" lvl="4" indent="-285750">
              <a:spcBef>
                <a:spcPts val="1200"/>
              </a:spcBef>
              <a:buClr>
                <a:srgbClr val="4F738A"/>
              </a:buClr>
              <a:buFont typeface="Arial" panose="020B0604020202020204" pitchFamily="34" charset="0"/>
              <a:buChar char="–"/>
              <a:defRPr/>
            </a:pPr>
            <a:r>
              <a:rPr lang="en-US" sz="1600" dirty="0" smtClean="0">
                <a:solidFill>
                  <a:srgbClr val="4F738A"/>
                </a:solidFill>
                <a:ea typeface="Times New Roman"/>
                <a:cs typeface="Times New Roman"/>
              </a:rPr>
              <a:t>Broadband business plan evaluated for reasonableness.</a:t>
            </a:r>
          </a:p>
        </p:txBody>
      </p:sp>
      <p:sp>
        <p:nvSpPr>
          <p:cNvPr id="2" name="Title 1"/>
          <p:cNvSpPr>
            <a:spLocks noGrp="1"/>
          </p:cNvSpPr>
          <p:nvPr>
            <p:ph type="title"/>
          </p:nvPr>
        </p:nvSpPr>
        <p:spPr>
          <a:xfrm>
            <a:off x="1204872" y="330118"/>
            <a:ext cx="7939128" cy="857250"/>
          </a:xfrm>
        </p:spPr>
        <p:txBody>
          <a:bodyPr/>
          <a:lstStyle/>
          <a:p>
            <a:r>
              <a:rPr lang="en-US" sz="2400" dirty="0"/>
              <a:t>Regulatory </a:t>
            </a:r>
            <a:r>
              <a:rPr lang="en-US" sz="2400" dirty="0" smtClean="0"/>
              <a:t>Considerations </a:t>
            </a:r>
            <a:r>
              <a:rPr lang="en-US" sz="2400" dirty="0"/>
              <a:t>in Broadband Deployment</a:t>
            </a:r>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18</a:t>
            </a:fld>
            <a:endParaRPr lang="en-US" dirty="0"/>
          </a:p>
        </p:txBody>
      </p:sp>
    </p:spTree>
    <p:extLst>
      <p:ext uri="{BB962C8B-B14F-4D97-AF65-F5344CB8AC3E}">
        <p14:creationId xmlns:p14="http://schemas.microsoft.com/office/powerpoint/2010/main" val="2276238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872" y="330118"/>
            <a:ext cx="7939128" cy="857250"/>
          </a:xfrm>
        </p:spPr>
        <p:txBody>
          <a:bodyPr/>
          <a:lstStyle/>
          <a:p>
            <a:r>
              <a:rPr lang="en-US" sz="2800" dirty="0" smtClean="0"/>
              <a:t>TVA Review of Broadband Business Plan</a:t>
            </a:r>
            <a:endParaRPr lang="en-US" sz="2800" dirty="0"/>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19</a:t>
            </a:fld>
            <a:endParaRPr lang="en-US" dirty="0"/>
          </a:p>
        </p:txBody>
      </p:sp>
      <p:sp>
        <p:nvSpPr>
          <p:cNvPr id="9" name="Content Placeholder 2"/>
          <p:cNvSpPr>
            <a:spLocks noGrp="1"/>
          </p:cNvSpPr>
          <p:nvPr>
            <p:ph sz="quarter" idx="16"/>
          </p:nvPr>
        </p:nvSpPr>
        <p:spPr>
          <a:xfrm>
            <a:off x="1260459" y="1073851"/>
            <a:ext cx="7426340" cy="3281262"/>
          </a:xfrm>
        </p:spPr>
        <p:txBody>
          <a:bodyPr/>
          <a:lstStyle/>
          <a:p>
            <a:pPr marL="0" lvl="1" indent="0">
              <a:spcBef>
                <a:spcPts val="1200"/>
              </a:spcBef>
              <a:buClr>
                <a:srgbClr val="0C3C6A"/>
              </a:buClr>
              <a:buNone/>
              <a:defRPr/>
            </a:pPr>
            <a:r>
              <a:rPr lang="en-US" sz="1600" dirty="0" smtClean="0">
                <a:solidFill>
                  <a:srgbClr val="4F738A"/>
                </a:solidFill>
                <a:ea typeface="Times New Roman"/>
                <a:cs typeface="Times New Roman"/>
              </a:rPr>
              <a:t>TVA’s review of LPC broadband business plans are limited to:  </a:t>
            </a:r>
          </a:p>
          <a:p>
            <a:pPr marL="0" lvl="1" indent="0">
              <a:spcBef>
                <a:spcPts val="1200"/>
              </a:spcBef>
              <a:buClr>
                <a:srgbClr val="0C3C6A"/>
              </a:buClr>
              <a:buNone/>
              <a:defRPr/>
            </a:pPr>
            <a:endParaRPr lang="en-US" sz="1600" i="1" dirty="0" smtClean="0">
              <a:solidFill>
                <a:srgbClr val="4F738A"/>
              </a:solidFill>
              <a:ea typeface="Times New Roman"/>
              <a:cs typeface="Times New Roman"/>
            </a:endParaRPr>
          </a:p>
          <a:p>
            <a:pPr marL="0" lvl="1" indent="0">
              <a:spcBef>
                <a:spcPts val="1200"/>
              </a:spcBef>
              <a:buClr>
                <a:srgbClr val="0C3C6A"/>
              </a:buClr>
              <a:buNone/>
              <a:defRPr/>
            </a:pPr>
            <a:endParaRPr lang="en-US" sz="1600" i="1" dirty="0">
              <a:solidFill>
                <a:srgbClr val="4F738A"/>
              </a:solidFill>
              <a:ea typeface="Times New Roman"/>
              <a:cs typeface="Times New Roman"/>
            </a:endParaRPr>
          </a:p>
          <a:p>
            <a:pPr marL="0" lvl="1" indent="0">
              <a:spcBef>
                <a:spcPts val="1200"/>
              </a:spcBef>
              <a:buClr>
                <a:srgbClr val="0C3C6A"/>
              </a:buClr>
              <a:buNone/>
              <a:defRPr/>
            </a:pPr>
            <a:endParaRPr lang="en-US" sz="1600" i="1" dirty="0" smtClean="0">
              <a:solidFill>
                <a:srgbClr val="4F738A"/>
              </a:solidFill>
              <a:ea typeface="Times New Roman"/>
              <a:cs typeface="Times New Roman"/>
            </a:endParaRPr>
          </a:p>
          <a:p>
            <a:pPr marL="0" lvl="1" indent="0">
              <a:spcBef>
                <a:spcPts val="1200"/>
              </a:spcBef>
              <a:buClr>
                <a:srgbClr val="0C3C6A"/>
              </a:buClr>
              <a:buNone/>
              <a:defRPr/>
            </a:pPr>
            <a:endParaRPr lang="en-US" sz="1600" i="1" dirty="0">
              <a:solidFill>
                <a:srgbClr val="4F738A"/>
              </a:solidFill>
              <a:ea typeface="Times New Roman"/>
              <a:cs typeface="Times New Roman"/>
            </a:endParaRPr>
          </a:p>
          <a:p>
            <a:pPr marL="0" lvl="1" indent="0">
              <a:spcBef>
                <a:spcPts val="1200"/>
              </a:spcBef>
              <a:buClr>
                <a:srgbClr val="0C3C6A"/>
              </a:buClr>
              <a:buNone/>
              <a:defRPr/>
            </a:pPr>
            <a:endParaRPr lang="en-US" sz="1600" i="1" dirty="0" smtClean="0">
              <a:solidFill>
                <a:srgbClr val="4F738A"/>
              </a:solidFill>
              <a:ea typeface="Times New Roman"/>
              <a:cs typeface="Times New Roman"/>
            </a:endParaRPr>
          </a:p>
          <a:p>
            <a:pPr marL="0" lvl="1" indent="0">
              <a:spcBef>
                <a:spcPts val="1200"/>
              </a:spcBef>
              <a:buClr>
                <a:srgbClr val="0C3C6A"/>
              </a:buClr>
              <a:buNone/>
              <a:defRPr/>
            </a:pPr>
            <a:endParaRPr lang="en-US" sz="1600" i="1" dirty="0" smtClean="0">
              <a:solidFill>
                <a:srgbClr val="4F738A"/>
              </a:solidFill>
              <a:ea typeface="Times New Roman"/>
              <a:cs typeface="Times New Roman"/>
            </a:endParaRPr>
          </a:p>
          <a:p>
            <a:pPr marL="0" lvl="1" indent="0">
              <a:spcBef>
                <a:spcPts val="1200"/>
              </a:spcBef>
              <a:buClr>
                <a:srgbClr val="0C3C6A"/>
              </a:buClr>
              <a:buNone/>
              <a:defRPr/>
            </a:pPr>
            <a:endParaRPr lang="en-US" sz="1600" i="1" dirty="0">
              <a:solidFill>
                <a:srgbClr val="4F738A"/>
              </a:solidFill>
              <a:ea typeface="Times New Roman"/>
              <a:cs typeface="Times New Roman"/>
            </a:endParaRPr>
          </a:p>
          <a:p>
            <a:pPr marL="0" lvl="1" indent="0">
              <a:spcBef>
                <a:spcPts val="1200"/>
              </a:spcBef>
              <a:buClr>
                <a:srgbClr val="0C3C6A"/>
              </a:buClr>
              <a:buNone/>
              <a:defRPr/>
            </a:pPr>
            <a:endParaRPr lang="en-US" sz="1600" dirty="0" smtClean="0">
              <a:solidFill>
                <a:srgbClr val="4F738A"/>
              </a:solidFill>
              <a:ea typeface="Times New Roman"/>
              <a:cs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42647859"/>
              </p:ext>
            </p:extLst>
          </p:nvPr>
        </p:nvGraphicFramePr>
        <p:xfrm>
          <a:off x="1695450" y="1553475"/>
          <a:ext cx="6096000" cy="2504440"/>
        </p:xfrm>
        <a:graphic>
          <a:graphicData uri="http://schemas.openxmlformats.org/drawingml/2006/table">
            <a:tbl>
              <a:tblPr firstRow="1" bandRow="1">
                <a:tableStyleId>{2D5ABB26-0587-4C30-8999-92F81FD0307C}</a:tableStyleId>
              </a:tblPr>
              <a:tblGrid>
                <a:gridCol w="2724150"/>
                <a:gridCol w="3371850"/>
              </a:tblGrid>
              <a:tr h="370840">
                <a:tc>
                  <a:txBody>
                    <a:bodyPr/>
                    <a:lstStyle/>
                    <a:p>
                      <a:pPr marL="285750" lvl="1" indent="-285750">
                        <a:spcBef>
                          <a:spcPts val="1200"/>
                        </a:spcBef>
                        <a:buClr>
                          <a:srgbClr val="0C3C6A"/>
                        </a:buClr>
                        <a:buFont typeface="Arial" panose="020B0604020202020204" pitchFamily="34" charset="0"/>
                        <a:buChar char="•"/>
                        <a:defRPr/>
                      </a:pPr>
                      <a:r>
                        <a:rPr lang="en-US" sz="1400" dirty="0" smtClean="0"/>
                        <a:t>Strategic purpose</a:t>
                      </a:r>
                    </a:p>
                    <a:p>
                      <a:pPr marL="285750" lvl="1" indent="-285750">
                        <a:spcBef>
                          <a:spcPts val="1200"/>
                        </a:spcBef>
                        <a:buClr>
                          <a:srgbClr val="0C3C6A"/>
                        </a:buClr>
                        <a:buFont typeface="Arial" panose="020B0604020202020204" pitchFamily="34" charset="0"/>
                        <a:buChar char="•"/>
                        <a:defRPr/>
                      </a:pPr>
                      <a:r>
                        <a:rPr lang="en-US" sz="1400" dirty="0" smtClean="0"/>
                        <a:t>Sound business logic</a:t>
                      </a:r>
                    </a:p>
                    <a:p>
                      <a:pPr marL="285750" lvl="1" indent="-285750">
                        <a:spcBef>
                          <a:spcPts val="1200"/>
                        </a:spcBef>
                        <a:buClr>
                          <a:srgbClr val="0C3C6A"/>
                        </a:buClr>
                        <a:buFont typeface="Arial" panose="020B0604020202020204" pitchFamily="34" charset="0"/>
                        <a:buChar char="•"/>
                        <a:defRPr/>
                      </a:pPr>
                      <a:r>
                        <a:rPr lang="en-US" sz="1400" dirty="0" smtClean="0"/>
                        <a:t>Financial targets</a:t>
                      </a:r>
                    </a:p>
                    <a:p>
                      <a:pPr marL="285750" lvl="1" indent="-285750">
                        <a:spcBef>
                          <a:spcPts val="1200"/>
                        </a:spcBef>
                        <a:buClr>
                          <a:srgbClr val="0C3C6A"/>
                        </a:buClr>
                        <a:buFont typeface="Arial" panose="020B0604020202020204" pitchFamily="34" charset="0"/>
                        <a:buChar char="•"/>
                        <a:defRPr/>
                      </a:pPr>
                      <a:r>
                        <a:rPr lang="en-US" sz="1400" dirty="0" smtClean="0"/>
                        <a:t>Internal rate of return</a:t>
                      </a:r>
                    </a:p>
                    <a:p>
                      <a:pPr marL="285750" lvl="1" indent="-285750">
                        <a:spcBef>
                          <a:spcPts val="1200"/>
                        </a:spcBef>
                        <a:buClr>
                          <a:srgbClr val="0C3C6A"/>
                        </a:buClr>
                        <a:buFont typeface="Arial" panose="020B0604020202020204" pitchFamily="34" charset="0"/>
                        <a:buChar char="•"/>
                        <a:defRPr/>
                      </a:pPr>
                      <a:r>
                        <a:rPr lang="en-US" sz="1400" dirty="0" smtClean="0"/>
                        <a:t>Net present value</a:t>
                      </a:r>
                    </a:p>
                    <a:p>
                      <a:pPr marL="285750" marR="0" lvl="1" indent="-285750" algn="l" defTabSz="457200" rtl="0" eaLnBrk="1" fontAlgn="auto" latinLnBrk="0" hangingPunct="1">
                        <a:lnSpc>
                          <a:spcPct val="100000"/>
                        </a:lnSpc>
                        <a:spcBef>
                          <a:spcPts val="1200"/>
                        </a:spcBef>
                        <a:spcAft>
                          <a:spcPts val="0"/>
                        </a:spcAft>
                        <a:buClr>
                          <a:srgbClr val="0C3C6A"/>
                        </a:buClr>
                        <a:buSzTx/>
                        <a:buFont typeface="Arial" panose="020B0604020202020204" pitchFamily="34" charset="0"/>
                        <a:buChar char="•"/>
                        <a:tabLst/>
                        <a:defRPr/>
                      </a:pPr>
                      <a:r>
                        <a:rPr lang="en-US" sz="1400" kern="1200" dirty="0" smtClean="0"/>
                        <a:t>Payback period</a:t>
                      </a:r>
                      <a:endParaRPr lang="en-US" sz="1400" b="1" kern="1200" dirty="0" smtClean="0">
                        <a:solidFill>
                          <a:schemeClr val="tx1"/>
                        </a:solidFill>
                        <a:latin typeface="+mn-lt"/>
                        <a:ea typeface="+mn-ea"/>
                        <a:cs typeface="+mn-cs"/>
                      </a:endParaRPr>
                    </a:p>
                  </a:txBody>
                  <a:tcPr/>
                </a:tc>
                <a:tc>
                  <a:txBody>
                    <a:bodyPr/>
                    <a:lstStyle/>
                    <a:p>
                      <a:pPr marL="285750" lvl="1" indent="-285750">
                        <a:spcBef>
                          <a:spcPts val="1200"/>
                        </a:spcBef>
                        <a:buClr>
                          <a:srgbClr val="0C3C6A"/>
                        </a:buClr>
                        <a:buFont typeface="Arial" panose="020B0604020202020204" pitchFamily="34" charset="0"/>
                        <a:buChar char="•"/>
                        <a:defRPr/>
                      </a:pPr>
                      <a:r>
                        <a:rPr lang="en-US" sz="1400" dirty="0" smtClean="0"/>
                        <a:t>Assumptions</a:t>
                      </a:r>
                    </a:p>
                    <a:p>
                      <a:pPr marL="285750" lvl="1" indent="-285750">
                        <a:spcBef>
                          <a:spcPts val="1200"/>
                        </a:spcBef>
                        <a:buClr>
                          <a:srgbClr val="0C3C6A"/>
                        </a:buClr>
                        <a:buFont typeface="Arial" panose="020B0604020202020204" pitchFamily="34" charset="0"/>
                        <a:buChar char="•"/>
                        <a:defRPr/>
                      </a:pPr>
                      <a:r>
                        <a:rPr lang="en-US" sz="1400" dirty="0" smtClean="0"/>
                        <a:t>Costs</a:t>
                      </a:r>
                    </a:p>
                    <a:p>
                      <a:pPr marL="285750" lvl="1" indent="-285750">
                        <a:spcBef>
                          <a:spcPts val="1200"/>
                        </a:spcBef>
                        <a:buClr>
                          <a:srgbClr val="0C3C6A"/>
                        </a:buClr>
                        <a:buFont typeface="Arial" panose="020B0604020202020204" pitchFamily="34" charset="0"/>
                        <a:buChar char="•"/>
                        <a:defRPr/>
                      </a:pPr>
                      <a:r>
                        <a:rPr lang="en-US" sz="1400" dirty="0" smtClean="0"/>
                        <a:t>Revenues</a:t>
                      </a:r>
                    </a:p>
                    <a:p>
                      <a:pPr marL="285750" lvl="1" indent="-285750">
                        <a:spcBef>
                          <a:spcPts val="1200"/>
                        </a:spcBef>
                        <a:buClr>
                          <a:srgbClr val="0C3C6A"/>
                        </a:buClr>
                        <a:buFont typeface="Arial" panose="020B0604020202020204" pitchFamily="34" charset="0"/>
                        <a:buChar char="•"/>
                        <a:defRPr/>
                      </a:pPr>
                      <a:r>
                        <a:rPr lang="en-US" sz="1400" dirty="0" smtClean="0"/>
                        <a:t>Market-share benefits to the electric system</a:t>
                      </a:r>
                    </a:p>
                    <a:p>
                      <a:pPr marL="285750" lvl="1" indent="-285750">
                        <a:spcBef>
                          <a:spcPts val="1200"/>
                        </a:spcBef>
                        <a:buClr>
                          <a:srgbClr val="0C3C6A"/>
                        </a:buClr>
                        <a:buFont typeface="Arial" panose="020B0604020202020204" pitchFamily="34" charset="0"/>
                        <a:buChar char="•"/>
                        <a:defRPr/>
                      </a:pPr>
                      <a:r>
                        <a:rPr lang="en-US" sz="1400" dirty="0" smtClean="0"/>
                        <a:t>Competitive analysis and market risk</a:t>
                      </a:r>
                      <a:endParaRPr lang="en-US" sz="1400" dirty="0" smtClean="0">
                        <a:solidFill>
                          <a:srgbClr val="4F738A"/>
                        </a:solidFill>
                        <a:ea typeface="Times New Roman"/>
                        <a:cs typeface="Times New Roman"/>
                      </a:endParaRPr>
                    </a:p>
                  </a:txBody>
                  <a:tcPr/>
                </a:tc>
              </a:tr>
              <a:tr h="370840">
                <a:tc gridSpan="2">
                  <a:txBody>
                    <a:bodyPr/>
                    <a:lstStyle/>
                    <a:p>
                      <a:pPr marL="0" marR="0" lvl="1" indent="0" algn="l" defTabSz="457200" rtl="0" eaLnBrk="1" fontAlgn="auto" latinLnBrk="0" hangingPunct="1">
                        <a:lnSpc>
                          <a:spcPct val="100000"/>
                        </a:lnSpc>
                        <a:spcBef>
                          <a:spcPts val="1200"/>
                        </a:spcBef>
                        <a:spcAft>
                          <a:spcPts val="0"/>
                        </a:spcAft>
                        <a:buClr>
                          <a:srgbClr val="0C3C6A"/>
                        </a:buClr>
                        <a:buSzTx/>
                        <a:buFont typeface="Arial" panose="020B0604020202020204" pitchFamily="34" charset="0"/>
                        <a:buNone/>
                        <a:tabLst/>
                        <a:defRPr/>
                      </a:pPr>
                      <a:endParaRPr lang="en-US" sz="1200" b="0" kern="1200" dirty="0" smtClean="0">
                        <a:solidFill>
                          <a:schemeClr val="tx1"/>
                        </a:solidFill>
                        <a:latin typeface="+mn-lt"/>
                        <a:ea typeface="+mn-ea"/>
                        <a:cs typeface="+mn-cs"/>
                      </a:endParaRPr>
                    </a:p>
                  </a:txBody>
                  <a:tcPr/>
                </a:tc>
                <a:tc hMerge="1">
                  <a:txBody>
                    <a:bodyPr/>
                    <a:lstStyle/>
                    <a:p>
                      <a:pPr marL="285750" lvl="1" indent="-285750">
                        <a:spcBef>
                          <a:spcPts val="1200"/>
                        </a:spcBef>
                        <a:buClr>
                          <a:srgbClr val="0C3C6A"/>
                        </a:buClr>
                        <a:buFont typeface="Arial" panose="020B0604020202020204" pitchFamily="34" charset="0"/>
                        <a:buChar char="•"/>
                        <a:defRPr/>
                      </a:pPr>
                      <a:endParaRPr lang="en-US" sz="1200" dirty="0" smtClean="0">
                        <a:solidFill>
                          <a:srgbClr val="4F738A"/>
                        </a:solidFill>
                        <a:ea typeface="Times New Roman"/>
                        <a:cs typeface="Times New Roman"/>
                      </a:endParaRPr>
                    </a:p>
                  </a:txBody>
                  <a:tcPr/>
                </a:tc>
              </a:tr>
            </a:tbl>
          </a:graphicData>
        </a:graphic>
      </p:graphicFrame>
    </p:spTree>
    <p:extLst>
      <p:ext uri="{BB962C8B-B14F-4D97-AF65-F5344CB8AC3E}">
        <p14:creationId xmlns:p14="http://schemas.microsoft.com/office/powerpoint/2010/main" val="1713018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Outline</a:t>
            </a:r>
            <a:endParaRPr lang="en-US" dirty="0"/>
          </a:p>
        </p:txBody>
      </p:sp>
      <p:sp>
        <p:nvSpPr>
          <p:cNvPr id="9" name="Footer Placeholder 8"/>
          <p:cNvSpPr>
            <a:spLocks noGrp="1"/>
          </p:cNvSpPr>
          <p:nvPr>
            <p:ph type="ftr" sz="quarter" idx="14"/>
          </p:nvPr>
        </p:nvSpPr>
        <p:spPr/>
        <p:txBody>
          <a:bodyPr/>
          <a:lstStyle/>
          <a:p>
            <a:r>
              <a:rPr lang="en-US" dirty="0" smtClean="0"/>
              <a:t>TVA REGULATORY UPDATE</a:t>
            </a:r>
            <a:endParaRPr lang="en-US" dirty="0"/>
          </a:p>
        </p:txBody>
      </p:sp>
      <p:sp>
        <p:nvSpPr>
          <p:cNvPr id="10" name="Slide Number Placeholder 9"/>
          <p:cNvSpPr>
            <a:spLocks noGrp="1"/>
          </p:cNvSpPr>
          <p:nvPr>
            <p:ph type="sldNum" sz="quarter" idx="15"/>
          </p:nvPr>
        </p:nvSpPr>
        <p:spPr/>
        <p:txBody>
          <a:bodyPr/>
          <a:lstStyle/>
          <a:p>
            <a:r>
              <a:rPr lang="en-US" dirty="0" smtClean="0"/>
              <a:t>|  </a:t>
            </a:r>
            <a:fld id="{074642B0-B6F2-B34D-8B58-6F4D6756A21A}" type="slidenum">
              <a:rPr lang="en-US" smtClean="0"/>
              <a:pPr/>
              <a:t>2</a:t>
            </a:fld>
            <a:endParaRPr lang="en-US" dirty="0"/>
          </a:p>
        </p:txBody>
      </p:sp>
      <p:sp>
        <p:nvSpPr>
          <p:cNvPr id="18" name="Content Placeholder 2"/>
          <p:cNvSpPr>
            <a:spLocks noGrp="1"/>
          </p:cNvSpPr>
          <p:nvPr>
            <p:ph sz="quarter" idx="16"/>
          </p:nvPr>
        </p:nvSpPr>
        <p:spPr>
          <a:xfrm>
            <a:off x="1260459" y="1171228"/>
            <a:ext cx="7426340" cy="3281262"/>
          </a:xfrm>
        </p:spPr>
        <p:txBody>
          <a:bodyPr/>
          <a:lstStyle/>
          <a:p>
            <a:r>
              <a:rPr lang="en-US" sz="2000" dirty="0" smtClean="0"/>
              <a:t>TVA’s Role as Regulator</a:t>
            </a:r>
          </a:p>
          <a:p>
            <a:r>
              <a:rPr lang="en-US" sz="2000" dirty="0" smtClean="0"/>
              <a:t>Regulatory Landscape</a:t>
            </a:r>
          </a:p>
          <a:p>
            <a:r>
              <a:rPr lang="en-US" sz="2000" dirty="0" smtClean="0"/>
              <a:t>LPC Retail Broadband Deployment Guidance</a:t>
            </a:r>
            <a:endParaRPr lang="en-US" sz="2000" dirty="0"/>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664845"/>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500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LPC/TVA Considerations</a:t>
            </a:r>
            <a:endParaRPr lang="en-US" dirty="0"/>
          </a:p>
        </p:txBody>
      </p:sp>
      <p:sp>
        <p:nvSpPr>
          <p:cNvPr id="9" name="Footer Placeholder 8"/>
          <p:cNvSpPr>
            <a:spLocks noGrp="1"/>
          </p:cNvSpPr>
          <p:nvPr>
            <p:ph type="ftr" sz="quarter" idx="14"/>
          </p:nvPr>
        </p:nvSpPr>
        <p:spPr/>
        <p:txBody>
          <a:bodyPr/>
          <a:lstStyle/>
          <a:p>
            <a:r>
              <a:rPr lang="en-US" dirty="0"/>
              <a:t>TVA REGULATORY UPDATE</a:t>
            </a:r>
          </a:p>
        </p:txBody>
      </p:sp>
      <p:sp>
        <p:nvSpPr>
          <p:cNvPr id="10" name="Slide Number Placeholder 9"/>
          <p:cNvSpPr>
            <a:spLocks noGrp="1"/>
          </p:cNvSpPr>
          <p:nvPr>
            <p:ph type="sldNum" sz="quarter" idx="15"/>
          </p:nvPr>
        </p:nvSpPr>
        <p:spPr/>
        <p:txBody>
          <a:bodyPr/>
          <a:lstStyle/>
          <a:p>
            <a:r>
              <a:rPr lang="en-US" dirty="0" smtClean="0"/>
              <a:t>|  </a:t>
            </a:r>
            <a:fld id="{074642B0-B6F2-B34D-8B58-6F4D6756A21A}" type="slidenum">
              <a:rPr lang="en-US" smtClean="0"/>
              <a:pPr/>
              <a:t>20</a:t>
            </a:fld>
            <a:endParaRPr lang="en-US" dirty="0"/>
          </a:p>
        </p:txBody>
      </p:sp>
      <p:graphicFrame>
        <p:nvGraphicFramePr>
          <p:cNvPr id="3" name="Diagram 2"/>
          <p:cNvGraphicFramePr/>
          <p:nvPr>
            <p:extLst>
              <p:ext uri="{D42A27DB-BD31-4B8C-83A1-F6EECF244321}">
                <p14:modId xmlns:p14="http://schemas.microsoft.com/office/powerpoint/2010/main" val="3960173702"/>
              </p:ext>
            </p:extLst>
          </p:nvPr>
        </p:nvGraphicFramePr>
        <p:xfrm>
          <a:off x="1303867" y="1741692"/>
          <a:ext cx="7289800" cy="2942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271209" y="918612"/>
            <a:ext cx="6736861" cy="738664"/>
          </a:xfrm>
          <a:prstGeom prst="rect">
            <a:avLst/>
          </a:prstGeom>
        </p:spPr>
        <p:txBody>
          <a:bodyPr wrap="square">
            <a:spAutoFit/>
          </a:bodyPr>
          <a:lstStyle/>
          <a:p>
            <a:pPr marL="0" lvl="1">
              <a:spcBef>
                <a:spcPts val="1200"/>
              </a:spcBef>
              <a:buClr>
                <a:srgbClr val="0C3C6A"/>
              </a:buClr>
              <a:buSzPct val="100000"/>
              <a:defRPr/>
            </a:pPr>
            <a:r>
              <a:rPr lang="en-US" sz="1400" dirty="0">
                <a:solidFill>
                  <a:srgbClr val="4F738A"/>
                </a:solidFill>
                <a:ea typeface="Times New Roman"/>
                <a:cs typeface="Times New Roman"/>
              </a:rPr>
              <a:t>To ensure compliance with wholesale power contract provisions, LPCs should engage TVA when considering an investment in broadband, particularly if the LPC intends to use electric system funds for non-electric </a:t>
            </a:r>
            <a:r>
              <a:rPr lang="en-US" sz="1400" dirty="0" smtClean="0">
                <a:solidFill>
                  <a:srgbClr val="4F738A"/>
                </a:solidFill>
                <a:ea typeface="Times New Roman"/>
                <a:cs typeface="Times New Roman"/>
              </a:rPr>
              <a:t>purposes.</a:t>
            </a:r>
            <a:endParaRPr lang="en-US" sz="1400" dirty="0">
              <a:solidFill>
                <a:srgbClr val="4F738A"/>
              </a:solidFill>
              <a:ea typeface="Times New Roman"/>
              <a:cs typeface="Times New Roman"/>
            </a:endParaRPr>
          </a:p>
        </p:txBody>
      </p:sp>
    </p:spTree>
    <p:extLst>
      <p:ext uri="{BB962C8B-B14F-4D97-AF65-F5344CB8AC3E}">
        <p14:creationId xmlns:p14="http://schemas.microsoft.com/office/powerpoint/2010/main" val="2021115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872" y="330118"/>
            <a:ext cx="7939128" cy="857250"/>
          </a:xfrm>
        </p:spPr>
        <p:txBody>
          <a:bodyPr/>
          <a:lstStyle/>
          <a:p>
            <a:r>
              <a:rPr lang="en-US" sz="2800" dirty="0"/>
              <a:t>Resources</a:t>
            </a:r>
          </a:p>
        </p:txBody>
      </p:sp>
      <p:sp>
        <p:nvSpPr>
          <p:cNvPr id="9" name="Content Placeholder 2"/>
          <p:cNvSpPr>
            <a:spLocks noGrp="1"/>
          </p:cNvSpPr>
          <p:nvPr>
            <p:ph sz="quarter" idx="16"/>
          </p:nvPr>
        </p:nvSpPr>
        <p:spPr>
          <a:xfrm>
            <a:off x="1101383" y="920534"/>
            <a:ext cx="7380514" cy="4157134"/>
          </a:xfrm>
        </p:spPr>
        <p:txBody>
          <a:bodyPr/>
          <a:lstStyle/>
          <a:p>
            <a:pPr marL="342900" lvl="1" indent="-228600">
              <a:spcBef>
                <a:spcPts val="600"/>
              </a:spcBef>
              <a:buClr>
                <a:schemeClr val="tx1"/>
              </a:buClr>
              <a:buFont typeface="Arial" panose="020B0604020202020204" pitchFamily="34" charset="0"/>
              <a:buChar char="•"/>
              <a:defRPr/>
            </a:pPr>
            <a:r>
              <a:rPr lang="en-US" sz="1400" dirty="0"/>
              <a:t>OnlineConnections &gt; Regulatory Assurance Page </a:t>
            </a:r>
            <a:endParaRPr lang="en-US" sz="1400" dirty="0" smtClean="0"/>
          </a:p>
          <a:p>
            <a:pPr lvl="0">
              <a:spcBef>
                <a:spcPts val="1200"/>
              </a:spcBef>
            </a:pPr>
            <a:r>
              <a:rPr lang="en-US" sz="1400" dirty="0" smtClean="0"/>
              <a:t>Regulatory Assurance:</a:t>
            </a:r>
            <a:endParaRPr lang="en-US" sz="1400" dirty="0"/>
          </a:p>
          <a:p>
            <a:pPr marL="800100" lvl="3" indent="-342900">
              <a:spcBef>
                <a:spcPts val="1200"/>
              </a:spcBef>
              <a:buClr>
                <a:srgbClr val="4F738A"/>
              </a:buClr>
              <a:buFont typeface="Arial" panose="020B0604020202020204" pitchFamily="34" charset="0"/>
              <a:buChar char="–"/>
              <a:defRPr/>
            </a:pPr>
            <a:r>
              <a:rPr lang="en-US" dirty="0" smtClean="0">
                <a:solidFill>
                  <a:srgbClr val="4F738A"/>
                </a:solidFill>
                <a:ea typeface="Times New Roman"/>
                <a:cs typeface="Times New Roman"/>
              </a:rPr>
              <a:t>Regulatory Assurance &amp; Compliance – LPC Regulatory Analysts</a:t>
            </a:r>
            <a:endParaRPr lang="en-US" dirty="0">
              <a:solidFill>
                <a:srgbClr val="4F738A"/>
              </a:solidFill>
              <a:ea typeface="Times New Roman"/>
              <a:cs typeface="Times New Roman"/>
            </a:endParaRPr>
          </a:p>
          <a:p>
            <a:pPr marL="800100" lvl="3" indent="-342900">
              <a:spcBef>
                <a:spcPts val="1200"/>
              </a:spcBef>
              <a:buClr>
                <a:srgbClr val="4F738A"/>
              </a:buClr>
              <a:buFont typeface="Arial" panose="020B0604020202020204" pitchFamily="34" charset="0"/>
              <a:buChar char="–"/>
              <a:defRPr/>
            </a:pPr>
            <a:r>
              <a:rPr lang="en-US" dirty="0" smtClean="0">
                <a:solidFill>
                  <a:srgbClr val="4F738A"/>
                </a:solidFill>
                <a:ea typeface="Times New Roman"/>
                <a:cs typeface="Times New Roman"/>
              </a:rPr>
              <a:t>Regulatory Policy &amp; Compliance</a:t>
            </a:r>
            <a:endParaRPr lang="en-US" dirty="0">
              <a:solidFill>
                <a:srgbClr val="4F738A"/>
              </a:solidFill>
              <a:ea typeface="Times New Roman"/>
              <a:cs typeface="Times New Roman"/>
            </a:endParaRPr>
          </a:p>
          <a:p>
            <a:pPr lvl="0"/>
            <a:endParaRPr lang="en-US" sz="1400" dirty="0"/>
          </a:p>
          <a:p>
            <a:pPr marL="342900" lvl="1" indent="-228600">
              <a:spcBef>
                <a:spcPts val="600"/>
              </a:spcBef>
              <a:buClr>
                <a:schemeClr val="tx1"/>
              </a:buClr>
              <a:buFont typeface="Arial" panose="020B0604020202020204" pitchFamily="34" charset="0"/>
              <a:buChar char="•"/>
              <a:defRPr/>
            </a:pPr>
            <a:endParaRPr lang="en-US" sz="1400" dirty="0"/>
          </a:p>
          <a:p>
            <a:pPr marL="800100" lvl="3" indent="-342900">
              <a:spcBef>
                <a:spcPts val="1200"/>
              </a:spcBef>
              <a:buClr>
                <a:srgbClr val="4F738A"/>
              </a:buClr>
              <a:buFont typeface="Arial" panose="020B0604020202020204" pitchFamily="34" charset="0"/>
              <a:buChar char="–"/>
              <a:defRPr/>
            </a:pPr>
            <a:endParaRPr lang="en-US" dirty="0">
              <a:solidFill>
                <a:srgbClr val="4F738A"/>
              </a:solidFill>
              <a:ea typeface="Times New Roman"/>
              <a:cs typeface="Times New Roman"/>
            </a:endParaRPr>
          </a:p>
          <a:p>
            <a:pPr marL="800100" lvl="3" indent="-342900">
              <a:spcBef>
                <a:spcPts val="1200"/>
              </a:spcBef>
              <a:buClr>
                <a:srgbClr val="4F738A"/>
              </a:buClr>
              <a:buFont typeface="Arial" panose="020B0604020202020204" pitchFamily="34" charset="0"/>
              <a:buChar char="–"/>
              <a:defRPr/>
            </a:pPr>
            <a:endParaRPr lang="en-US" dirty="0">
              <a:solidFill>
                <a:srgbClr val="4F738A"/>
              </a:solidFill>
              <a:ea typeface="Times New Roman"/>
              <a:cs typeface="Times New Roman"/>
            </a:endParaRPr>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a:t>|  </a:t>
            </a:r>
            <a:fld id="{074642B0-B6F2-B34D-8B58-6F4D6756A21A}" type="slidenum">
              <a:rPr lang="en-US" smtClean="0"/>
              <a:pPr/>
              <a:t>21</a:t>
            </a:fld>
            <a:endParaRPr lang="en-US" dirty="0"/>
          </a:p>
        </p:txBody>
      </p:sp>
      <p:sp>
        <p:nvSpPr>
          <p:cNvPr id="6" name="Rectangle 9"/>
          <p:cNvSpPr>
            <a:spLocks noChangeArrowheads="1"/>
          </p:cNvSpPr>
          <p:nvPr>
            <p:custDataLst>
              <p:tags r:id="rId1"/>
            </p:custDataLst>
          </p:nvPr>
        </p:nvSpPr>
        <p:spPr bwMode="auto">
          <a:xfrm>
            <a:off x="2261558" y="5005426"/>
            <a:ext cx="4422775" cy="78163"/>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900" dirty="0">
                <a:solidFill>
                  <a:srgbClr val="000000"/>
                </a:solidFill>
                <a:cs typeface="Tahoma" pitchFamily="34" charset="0"/>
              </a:rPr>
              <a:t>TVA Restricted Information - Deliberative and Pre-Decisional Privileged </a:t>
            </a:r>
          </a:p>
        </p:txBody>
      </p:sp>
      <p:pic>
        <p:nvPicPr>
          <p:cNvPr id="4098" name="Picture 2"/>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49358" y="2700338"/>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133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857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p:txBody>
          <a:bodyPr/>
          <a:lstStyle/>
          <a:p>
            <a:pPr marL="0" indent="0" algn="ctr">
              <a:spcBef>
                <a:spcPts val="1200"/>
              </a:spcBef>
              <a:buClr>
                <a:schemeClr val="tx1"/>
              </a:buClr>
              <a:buNone/>
              <a:defRPr/>
            </a:pPr>
            <a:endParaRPr lang="en-US" sz="3200" b="1" dirty="0" smtClean="0">
              <a:cs typeface="Arial" panose="020B0604020202020204" pitchFamily="34" charset="0"/>
            </a:endParaRPr>
          </a:p>
          <a:p>
            <a:pPr marL="0" indent="0">
              <a:spcBef>
                <a:spcPts val="1200"/>
              </a:spcBef>
              <a:buClr>
                <a:schemeClr val="tx1"/>
              </a:buClr>
              <a:buNone/>
              <a:defRPr/>
            </a:pPr>
            <a:r>
              <a:rPr lang="en-US" sz="3200" b="1" dirty="0" smtClean="0">
                <a:cs typeface="Arial" panose="020B0604020202020204" pitchFamily="34" charset="0"/>
              </a:rPr>
              <a:t>TVA’s Role as Regulator</a:t>
            </a:r>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3</a:t>
            </a:fld>
            <a:endParaRPr lang="en-US" dirty="0"/>
          </a:p>
        </p:txBody>
      </p:sp>
      <p:pic>
        <p:nvPicPr>
          <p:cNvPr id="6" name="Picture 5"/>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069" y="309115"/>
            <a:ext cx="35623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60500" y="3331715"/>
            <a:ext cx="6559617"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i="1" dirty="0" smtClean="0">
                <a:ln w="11430"/>
                <a:solidFill>
                  <a:schemeClr val="accent1"/>
                </a:solidFill>
                <a:effectLst>
                  <a:outerShdw blurRad="80000" dist="40000" dir="5040000" algn="tl">
                    <a:srgbClr val="000000">
                      <a:alpha val="30000"/>
                    </a:srgbClr>
                  </a:outerShdw>
                </a:effectLst>
              </a:rPr>
              <a:t>But somebody’s gotta do it!</a:t>
            </a:r>
            <a:endParaRPr lang="en-US" sz="3600" i="1" dirty="0">
              <a:ln w="11430"/>
              <a:solidFill>
                <a:schemeClr val="accent1"/>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1266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TVA’s Role as Regulator</a:t>
            </a:r>
            <a:endParaRPr lang="en-US" dirty="0"/>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321" y="1058334"/>
            <a:ext cx="4587254" cy="310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204872" y="1187368"/>
            <a:ext cx="3376264" cy="2862322"/>
          </a:xfrm>
          <a:prstGeom prst="rect">
            <a:avLst/>
          </a:prstGeom>
        </p:spPr>
        <p:txBody>
          <a:bodyPr wrap="square">
            <a:spAutoFit/>
          </a:bodyPr>
          <a:lstStyle/>
          <a:p>
            <a:r>
              <a:rPr lang="en-US" dirty="0" smtClean="0">
                <a:cs typeface="Arial" panose="020B0604020202020204" pitchFamily="34" charset="0"/>
              </a:rPr>
              <a:t>While </a:t>
            </a:r>
            <a:r>
              <a:rPr lang="en-US" dirty="0">
                <a:cs typeface="Arial" panose="020B0604020202020204" pitchFamily="34" charset="0"/>
              </a:rPr>
              <a:t>state regulatory authority rests on state law, TVA’s regulatory authority rests on the federal </a:t>
            </a:r>
            <a:r>
              <a:rPr lang="en-US" dirty="0" smtClean="0">
                <a:cs typeface="Arial" panose="020B0604020202020204" pitchFamily="34" charset="0"/>
              </a:rPr>
              <a:t>TVA Act</a:t>
            </a:r>
          </a:p>
          <a:p>
            <a:endParaRPr lang="en-US" dirty="0">
              <a:cs typeface="Arial" panose="020B0604020202020204" pitchFamily="34" charset="0"/>
            </a:endParaRPr>
          </a:p>
          <a:p>
            <a:r>
              <a:rPr lang="en-US" dirty="0">
                <a:cs typeface="Arial" panose="020B0604020202020204" pitchFamily="34" charset="0"/>
              </a:rPr>
              <a:t>As regulators, the TVA Board protects electric ratepayers’ interest in receiving </a:t>
            </a:r>
            <a:r>
              <a:rPr lang="en-US" dirty="0" smtClean="0">
                <a:cs typeface="Arial" panose="020B0604020202020204" pitchFamily="34" charset="0"/>
              </a:rPr>
              <a:t>electric </a:t>
            </a:r>
            <a:r>
              <a:rPr lang="en-US" dirty="0">
                <a:cs typeface="Arial" panose="020B0604020202020204" pitchFamily="34" charset="0"/>
              </a:rPr>
              <a:t>service at rates “as low as feasible</a:t>
            </a:r>
            <a:r>
              <a:rPr lang="en-US" dirty="0" smtClean="0">
                <a:cs typeface="Arial" panose="020B0604020202020204" pitchFamily="34" charset="0"/>
              </a:rPr>
              <a:t>”</a:t>
            </a:r>
          </a:p>
        </p:txBody>
      </p:sp>
    </p:spTree>
    <p:extLst>
      <p:ext uri="{BB962C8B-B14F-4D97-AF65-F5344CB8AC3E}">
        <p14:creationId xmlns:p14="http://schemas.microsoft.com/office/powerpoint/2010/main" val="84265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TVA’s Role as Regulator</a:t>
            </a:r>
            <a:endParaRPr lang="en-US" dirty="0"/>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5</a:t>
            </a:fld>
            <a:endParaRPr lang="en-US" dirty="0"/>
          </a:p>
        </p:txBody>
      </p:sp>
      <p:sp>
        <p:nvSpPr>
          <p:cNvPr id="11" name="TextBox 10"/>
          <p:cNvSpPr txBox="1"/>
          <p:nvPr/>
        </p:nvSpPr>
        <p:spPr>
          <a:xfrm>
            <a:off x="1257300" y="4171951"/>
            <a:ext cx="7399020" cy="523220"/>
          </a:xfrm>
          <a:prstGeom prst="rect">
            <a:avLst/>
          </a:prstGeom>
          <a:solidFill>
            <a:schemeClr val="tx2"/>
          </a:solidFill>
        </p:spPr>
        <p:txBody>
          <a:bodyPr wrap="square" rtlCol="0">
            <a:spAutoFit/>
          </a:bodyPr>
          <a:lstStyle/>
          <a:p>
            <a:pPr marL="0" lvl="1" algn="ctr"/>
            <a:r>
              <a:rPr lang="en-US" sz="1400" b="1" i="1" dirty="0" smtClean="0">
                <a:solidFill>
                  <a:schemeClr val="bg1"/>
                </a:solidFill>
                <a:latin typeface="Arial" pitchFamily="34" charset="0"/>
                <a:cs typeface="Arial" pitchFamily="34" charset="0"/>
              </a:rPr>
              <a:t>The Valley’s Regulatory Model</a:t>
            </a:r>
          </a:p>
          <a:p>
            <a:pPr marL="0" lvl="1" algn="ctr"/>
            <a:r>
              <a:rPr lang="en-US" sz="1400" b="1" i="1" dirty="0" smtClean="0">
                <a:solidFill>
                  <a:schemeClr val="bg1"/>
                </a:solidFill>
                <a:latin typeface="Arial" pitchFamily="34" charset="0"/>
                <a:cs typeface="Arial" pitchFamily="34" charset="0"/>
              </a:rPr>
              <a:t>Balancing TVA’s regulatory responsibility and oversight with LPC local control</a:t>
            </a:r>
            <a:endParaRPr lang="en-US" sz="1400" b="1" i="1" dirty="0">
              <a:solidFill>
                <a:schemeClr val="bg1"/>
              </a:solidFill>
              <a:latin typeface="Arial" pitchFamily="34" charset="0"/>
              <a:cs typeface="Arial" pitchFamily="34" charset="0"/>
            </a:endParaRPr>
          </a:p>
        </p:txBody>
      </p:sp>
      <p:sp>
        <p:nvSpPr>
          <p:cNvPr id="12" name="Rectangle 11"/>
          <p:cNvSpPr/>
          <p:nvPr/>
        </p:nvSpPr>
        <p:spPr>
          <a:xfrm>
            <a:off x="686799" y="1188721"/>
            <a:ext cx="4846270" cy="2308324"/>
          </a:xfrm>
          <a:prstGeom prst="rect">
            <a:avLst/>
          </a:prstGeom>
        </p:spPr>
        <p:txBody>
          <a:bodyPr wrap="square">
            <a:spAutoFit/>
          </a:bodyPr>
          <a:lstStyle/>
          <a:p>
            <a:pPr>
              <a:lnSpc>
                <a:spcPct val="150000"/>
              </a:lnSpc>
            </a:pPr>
            <a:r>
              <a:rPr lang="en-US" sz="1600" b="1" dirty="0" smtClean="0">
                <a:solidFill>
                  <a:srgbClr val="000000"/>
                </a:solidFill>
                <a:cs typeface="Arial" panose="020B0604020202020204" pitchFamily="34" charset="0"/>
              </a:rPr>
              <a:t>The 4R’s</a:t>
            </a:r>
          </a:p>
          <a:p>
            <a:pPr>
              <a:lnSpc>
                <a:spcPct val="150000"/>
              </a:lnSpc>
            </a:pPr>
            <a:r>
              <a:rPr lang="en-US" sz="1600" dirty="0" smtClean="0">
                <a:solidFill>
                  <a:srgbClr val="000000"/>
                </a:solidFill>
                <a:cs typeface="Arial" panose="020B0604020202020204" pitchFamily="34" charset="0"/>
              </a:rPr>
              <a:t>Rates as low as feasible (non-profit)</a:t>
            </a:r>
          </a:p>
          <a:p>
            <a:pPr>
              <a:lnSpc>
                <a:spcPct val="150000"/>
              </a:lnSpc>
            </a:pPr>
            <a:r>
              <a:rPr lang="en-US" sz="1600" dirty="0" smtClean="0">
                <a:solidFill>
                  <a:srgbClr val="000000"/>
                </a:solidFill>
                <a:cs typeface="Arial" panose="020B0604020202020204" pitchFamily="34" charset="0"/>
              </a:rPr>
              <a:t>Restricted use of electric system assets and funds</a:t>
            </a:r>
          </a:p>
          <a:p>
            <a:pPr>
              <a:lnSpc>
                <a:spcPct val="150000"/>
              </a:lnSpc>
            </a:pPr>
            <a:r>
              <a:rPr lang="en-US" sz="1600" dirty="0" smtClean="0">
                <a:solidFill>
                  <a:srgbClr val="000000"/>
                </a:solidFill>
                <a:cs typeface="Arial" panose="020B0604020202020204" pitchFamily="34" charset="0"/>
              </a:rPr>
              <a:t>Ratepayers non-discrimination</a:t>
            </a:r>
          </a:p>
          <a:p>
            <a:pPr>
              <a:lnSpc>
                <a:spcPct val="150000"/>
              </a:lnSpc>
            </a:pPr>
            <a:r>
              <a:rPr lang="en-US" sz="1600" dirty="0" smtClean="0">
                <a:solidFill>
                  <a:srgbClr val="000000"/>
                </a:solidFill>
                <a:cs typeface="Arial" panose="020B0604020202020204" pitchFamily="34" charset="0"/>
              </a:rPr>
              <a:t>Rules and regulations</a:t>
            </a:r>
          </a:p>
          <a:p>
            <a:pPr>
              <a:lnSpc>
                <a:spcPct val="150000"/>
              </a:lnSpc>
            </a:pPr>
            <a:endParaRPr lang="en-US" sz="1600" dirty="0" smtClean="0">
              <a:solidFill>
                <a:srgbClr val="000000"/>
              </a:solidFill>
              <a:cs typeface="Arial" panose="020B0604020202020204" pitchFamily="34" charset="0"/>
            </a:endParaRPr>
          </a:p>
        </p:txBody>
      </p:sp>
      <p:pic>
        <p:nvPicPr>
          <p:cNvPr id="13" name="Picture 6" descr="Image result for bala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299" y="951894"/>
            <a:ext cx="3538221" cy="217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86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TVA’s Role as Regulator</a:t>
            </a:r>
            <a:endParaRPr lang="en-US" dirty="0"/>
          </a:p>
        </p:txBody>
      </p:sp>
      <p:sp>
        <p:nvSpPr>
          <p:cNvPr id="9" name="Footer Placeholder 8"/>
          <p:cNvSpPr>
            <a:spLocks noGrp="1"/>
          </p:cNvSpPr>
          <p:nvPr>
            <p:ph type="ftr" sz="quarter" idx="14"/>
          </p:nvPr>
        </p:nvSpPr>
        <p:spPr/>
        <p:txBody>
          <a:bodyPr/>
          <a:lstStyle/>
          <a:p>
            <a:r>
              <a:rPr lang="en-US" dirty="0"/>
              <a:t>TVA REGULATORY UPDATE</a:t>
            </a:r>
          </a:p>
        </p:txBody>
      </p:sp>
      <p:sp>
        <p:nvSpPr>
          <p:cNvPr id="10" name="Slide Number Placeholder 9"/>
          <p:cNvSpPr>
            <a:spLocks noGrp="1"/>
          </p:cNvSpPr>
          <p:nvPr>
            <p:ph type="sldNum" sz="quarter" idx="15"/>
          </p:nvPr>
        </p:nvSpPr>
        <p:spPr/>
        <p:txBody>
          <a:bodyPr/>
          <a:lstStyle/>
          <a:p>
            <a:r>
              <a:rPr lang="en-US" dirty="0" smtClean="0"/>
              <a:t>|  </a:t>
            </a:r>
            <a:fld id="{074642B0-B6F2-B34D-8B58-6F4D6756A21A}" type="slidenum">
              <a:rPr lang="en-US" smtClean="0"/>
              <a:pPr/>
              <a:t>6</a:t>
            </a:fld>
            <a:endParaRPr lang="en-US" dirty="0"/>
          </a:p>
        </p:txBody>
      </p:sp>
      <p:sp>
        <p:nvSpPr>
          <p:cNvPr id="38" name="Content Placeholder 2"/>
          <p:cNvSpPr>
            <a:spLocks noGrp="1"/>
          </p:cNvSpPr>
          <p:nvPr>
            <p:ph sz="quarter" idx="16"/>
          </p:nvPr>
        </p:nvSpPr>
        <p:spPr>
          <a:xfrm>
            <a:off x="1108059" y="1107722"/>
            <a:ext cx="7426340" cy="3281262"/>
          </a:xfrm>
        </p:spPr>
        <p:txBody>
          <a:bodyPr/>
          <a:lstStyle/>
          <a:p>
            <a:pPr marL="285750" lvl="3" indent="-285750">
              <a:spcBef>
                <a:spcPts val="1200"/>
              </a:spcBef>
              <a:buClr>
                <a:srgbClr val="4F738A"/>
              </a:buClr>
              <a:buFont typeface="Arial" panose="020B0604020202020204" pitchFamily="34" charset="0"/>
              <a:buChar char="•"/>
              <a:defRPr/>
            </a:pPr>
            <a:r>
              <a:rPr lang="en-US" sz="1800" dirty="0" smtClean="0">
                <a:solidFill>
                  <a:srgbClr val="4F738A"/>
                </a:solidFill>
                <a:ea typeface="Times New Roman"/>
                <a:cs typeface="Times New Roman"/>
              </a:rPr>
              <a:t>TVA’s </a:t>
            </a:r>
            <a:r>
              <a:rPr lang="en-US" sz="1800" dirty="0">
                <a:solidFill>
                  <a:srgbClr val="4F738A"/>
                </a:solidFill>
                <a:ea typeface="Times New Roman"/>
                <a:cs typeface="Times New Roman"/>
              </a:rPr>
              <a:t>role as regulator </a:t>
            </a:r>
            <a:r>
              <a:rPr lang="en-US" sz="1800" dirty="0" smtClean="0">
                <a:solidFill>
                  <a:srgbClr val="4F738A"/>
                </a:solidFill>
                <a:ea typeface="Times New Roman"/>
                <a:cs typeface="Times New Roman"/>
              </a:rPr>
              <a:t>is critical </a:t>
            </a:r>
            <a:r>
              <a:rPr lang="en-US" sz="1800" dirty="0">
                <a:solidFill>
                  <a:srgbClr val="4F738A"/>
                </a:solidFill>
                <a:ea typeface="Times New Roman"/>
                <a:cs typeface="Times New Roman"/>
              </a:rPr>
              <a:t>to </a:t>
            </a:r>
            <a:r>
              <a:rPr lang="en-US" sz="1800" dirty="0" smtClean="0">
                <a:solidFill>
                  <a:srgbClr val="4F738A"/>
                </a:solidFill>
                <a:ea typeface="Times New Roman"/>
                <a:cs typeface="Times New Roman"/>
              </a:rPr>
              <a:t>the Valley’s public power model</a:t>
            </a:r>
            <a:endParaRPr lang="en-US" sz="1800" dirty="0">
              <a:solidFill>
                <a:srgbClr val="4F738A"/>
              </a:solidFill>
              <a:ea typeface="Times New Roman"/>
              <a:cs typeface="Times New Roman"/>
            </a:endParaRPr>
          </a:p>
          <a:p>
            <a:pPr marL="285750" lvl="3" indent="-285750">
              <a:spcBef>
                <a:spcPts val="1200"/>
              </a:spcBef>
              <a:buClr>
                <a:srgbClr val="4F738A"/>
              </a:buClr>
              <a:buFont typeface="Arial" panose="020B0604020202020204" pitchFamily="34" charset="0"/>
              <a:buChar char="•"/>
              <a:defRPr/>
            </a:pPr>
            <a:r>
              <a:rPr lang="en-US" sz="1800" dirty="0" smtClean="0">
                <a:solidFill>
                  <a:srgbClr val="4F738A"/>
                </a:solidFill>
                <a:ea typeface="Times New Roman"/>
                <a:cs typeface="Times New Roman"/>
              </a:rPr>
              <a:t>LPC Accounting Staff and TVA Regulatory </a:t>
            </a:r>
            <a:r>
              <a:rPr lang="en-US" sz="1800" dirty="0">
                <a:solidFill>
                  <a:srgbClr val="4F738A"/>
                </a:solidFill>
                <a:ea typeface="Times New Roman"/>
                <a:cs typeface="Times New Roman"/>
              </a:rPr>
              <a:t>Analysts are </a:t>
            </a:r>
            <a:r>
              <a:rPr lang="en-US" sz="1800" dirty="0" smtClean="0">
                <a:solidFill>
                  <a:srgbClr val="4F738A"/>
                </a:solidFill>
                <a:ea typeface="Times New Roman"/>
                <a:cs typeface="Times New Roman"/>
              </a:rPr>
              <a:t>essential </a:t>
            </a:r>
            <a:r>
              <a:rPr lang="en-US" sz="1800" dirty="0">
                <a:solidFill>
                  <a:srgbClr val="4F738A"/>
                </a:solidFill>
                <a:ea typeface="Times New Roman"/>
                <a:cs typeface="Times New Roman"/>
              </a:rPr>
              <a:t>to </a:t>
            </a:r>
            <a:r>
              <a:rPr lang="en-US" sz="1800" dirty="0" smtClean="0">
                <a:solidFill>
                  <a:srgbClr val="4F738A"/>
                </a:solidFill>
                <a:ea typeface="Times New Roman"/>
                <a:cs typeface="Times New Roman"/>
              </a:rPr>
              <a:t>the integrity </a:t>
            </a:r>
            <a:r>
              <a:rPr lang="en-US" sz="1800" dirty="0">
                <a:solidFill>
                  <a:srgbClr val="4F738A"/>
                </a:solidFill>
                <a:ea typeface="Times New Roman"/>
                <a:cs typeface="Times New Roman"/>
              </a:rPr>
              <a:t>of </a:t>
            </a:r>
            <a:r>
              <a:rPr lang="en-US" sz="1800" dirty="0" smtClean="0">
                <a:solidFill>
                  <a:srgbClr val="4F738A"/>
                </a:solidFill>
                <a:ea typeface="Times New Roman"/>
                <a:cs typeface="Times New Roman"/>
              </a:rPr>
              <a:t>the business model </a:t>
            </a:r>
            <a:r>
              <a:rPr lang="en-US" sz="1800" dirty="0">
                <a:solidFill>
                  <a:srgbClr val="4F738A"/>
                </a:solidFill>
                <a:ea typeface="Times New Roman"/>
                <a:cs typeface="Times New Roman"/>
              </a:rPr>
              <a:t>   </a:t>
            </a:r>
            <a:endParaRPr lang="en-US" sz="1800" dirty="0" smtClean="0">
              <a:solidFill>
                <a:srgbClr val="4F738A"/>
              </a:solidFill>
              <a:ea typeface="Times New Roman"/>
              <a:cs typeface="Times New Roman"/>
            </a:endParaRPr>
          </a:p>
          <a:p>
            <a:pPr marL="285750" lvl="3" indent="-285750">
              <a:spcBef>
                <a:spcPts val="1200"/>
              </a:spcBef>
              <a:buClr>
                <a:srgbClr val="4F738A"/>
              </a:buClr>
              <a:buFont typeface="Arial" panose="020B0604020202020204" pitchFamily="34" charset="0"/>
              <a:buChar char="•"/>
              <a:defRPr/>
            </a:pPr>
            <a:r>
              <a:rPr lang="en-US" sz="1800" dirty="0">
                <a:solidFill>
                  <a:srgbClr val="4F738A"/>
                </a:solidFill>
                <a:ea typeface="Times New Roman"/>
                <a:cs typeface="Times New Roman"/>
              </a:rPr>
              <a:t>Consistent implementation and oversight is necessary for regulatory credibility</a:t>
            </a:r>
          </a:p>
          <a:p>
            <a:pPr marL="285750" lvl="3" indent="-285750">
              <a:spcBef>
                <a:spcPts val="1200"/>
              </a:spcBef>
              <a:buClr>
                <a:srgbClr val="4F738A"/>
              </a:buClr>
              <a:buFont typeface="Arial" panose="020B0604020202020204" pitchFamily="34" charset="0"/>
              <a:buChar char="•"/>
              <a:defRPr/>
            </a:pPr>
            <a:endParaRPr lang="en-US" sz="1800" dirty="0">
              <a:solidFill>
                <a:srgbClr val="4F738A"/>
              </a:solidFill>
              <a:ea typeface="Times New Roman"/>
              <a:cs typeface="Times New Roman"/>
            </a:endParaRPr>
          </a:p>
        </p:txBody>
      </p:sp>
    </p:spTree>
    <p:extLst>
      <p:ext uri="{BB962C8B-B14F-4D97-AF65-F5344CB8AC3E}">
        <p14:creationId xmlns:p14="http://schemas.microsoft.com/office/powerpoint/2010/main" val="3305329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TVA Regulatory Oversight - Timeline</a:t>
            </a:r>
            <a:endParaRPr lang="en-US" dirty="0"/>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7</a:t>
            </a:fld>
            <a:endParaRPr lang="en-US" dirty="0"/>
          </a:p>
        </p:txBody>
      </p:sp>
      <p:sp>
        <p:nvSpPr>
          <p:cNvPr id="7" name="Rectangle 25"/>
          <p:cNvSpPr>
            <a:spLocks noChangeArrowheads="1"/>
          </p:cNvSpPr>
          <p:nvPr/>
        </p:nvSpPr>
        <p:spPr bwMode="auto">
          <a:xfrm>
            <a:off x="1444737" y="2674144"/>
            <a:ext cx="7371908" cy="45719"/>
          </a:xfrm>
          <a:prstGeom prst="rect">
            <a:avLst/>
          </a:prstGeom>
          <a:solidFill>
            <a:srgbClr val="FAF9DE"/>
          </a:solidFill>
          <a:ln w="9525">
            <a:noFill/>
            <a:miter lim="800000"/>
            <a:headEnd/>
            <a:tailEnd/>
          </a:ln>
        </p:spPr>
        <p:txBody>
          <a:bodyPr/>
          <a:lstStyle/>
          <a:p>
            <a:pPr algn="ctr" defTabSz="914400" fontAlgn="base">
              <a:spcBef>
                <a:spcPct val="0"/>
              </a:spcBef>
              <a:spcAft>
                <a:spcPct val="0"/>
              </a:spcAft>
            </a:pPr>
            <a:endParaRPr lang="en-US" sz="1200" dirty="0">
              <a:solidFill>
                <a:srgbClr val="000000"/>
              </a:solidFill>
              <a:latin typeface="Tahoma"/>
              <a:cs typeface="Tahoma" pitchFamily="34" charset="0"/>
            </a:endParaRPr>
          </a:p>
        </p:txBody>
      </p:sp>
      <p:grpSp>
        <p:nvGrpSpPr>
          <p:cNvPr id="8" name="Group 7"/>
          <p:cNvGrpSpPr/>
          <p:nvPr/>
        </p:nvGrpSpPr>
        <p:grpSpPr>
          <a:xfrm>
            <a:off x="720865" y="825500"/>
            <a:ext cx="8118336" cy="3889539"/>
            <a:chOff x="188913" y="1168082"/>
            <a:chExt cx="8650288" cy="5018601"/>
          </a:xfrm>
        </p:grpSpPr>
        <p:sp>
          <p:nvSpPr>
            <p:cNvPr id="9" name="Rectangle 25"/>
            <p:cNvSpPr>
              <a:spLocks noChangeArrowheads="1"/>
            </p:cNvSpPr>
            <p:nvPr/>
          </p:nvSpPr>
          <p:spPr bwMode="auto">
            <a:xfrm>
              <a:off x="961695" y="3565525"/>
              <a:ext cx="7854950" cy="7938"/>
            </a:xfrm>
            <a:prstGeom prst="rect">
              <a:avLst/>
            </a:prstGeom>
            <a:solidFill>
              <a:srgbClr val="FAF9DE"/>
            </a:solidFill>
            <a:ln w="9525">
              <a:noFill/>
              <a:miter lim="800000"/>
              <a:headEnd/>
              <a:tailEnd/>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Tahoma"/>
                <a:cs typeface="Tahoma" pitchFamily="34" charset="0"/>
              </a:endParaRPr>
            </a:p>
          </p:txBody>
        </p:sp>
        <p:sp>
          <p:nvSpPr>
            <p:cNvPr id="10" name="TextBox 9"/>
            <p:cNvSpPr txBox="1"/>
            <p:nvPr/>
          </p:nvSpPr>
          <p:spPr>
            <a:xfrm>
              <a:off x="293402" y="3476092"/>
              <a:ext cx="632315" cy="2991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cs typeface="Arial"/>
                </a:rPr>
                <a:t>Pre-1992</a:t>
              </a:r>
            </a:p>
          </p:txBody>
        </p:sp>
        <p:grpSp>
          <p:nvGrpSpPr>
            <p:cNvPr id="11" name="Group 10"/>
            <p:cNvGrpSpPr/>
            <p:nvPr/>
          </p:nvGrpSpPr>
          <p:grpSpPr>
            <a:xfrm>
              <a:off x="188913" y="1168082"/>
              <a:ext cx="8627732" cy="5018601"/>
              <a:chOff x="212245" y="871579"/>
              <a:chExt cx="8879328" cy="2990168"/>
            </a:xfrm>
            <a:noFill/>
          </p:grpSpPr>
          <p:graphicFrame>
            <p:nvGraphicFramePr>
              <p:cNvPr id="20" name="Chart 19"/>
              <p:cNvGraphicFramePr/>
              <p:nvPr>
                <p:extLst>
                  <p:ext uri="{D42A27DB-BD31-4B8C-83A1-F6EECF244321}">
                    <p14:modId xmlns:p14="http://schemas.microsoft.com/office/powerpoint/2010/main" val="1288103711"/>
                  </p:ext>
                </p:extLst>
              </p:nvPr>
            </p:nvGraphicFramePr>
            <p:xfrm>
              <a:off x="212245" y="871579"/>
              <a:ext cx="8879328" cy="2878541"/>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5408148" y="2823664"/>
                <a:ext cx="772509" cy="431293"/>
              </a:xfrm>
              <a:prstGeom prst="rect">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2006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OIG Report </a:t>
                </a:r>
              </a:p>
            </p:txBody>
          </p:sp>
          <p:sp>
            <p:nvSpPr>
              <p:cNvPr id="22" name="Rectangle 21"/>
              <p:cNvSpPr/>
              <p:nvPr/>
            </p:nvSpPr>
            <p:spPr>
              <a:xfrm>
                <a:off x="5983165" y="2746999"/>
                <a:ext cx="839938" cy="411480"/>
              </a:xfrm>
              <a:prstGeom prst="rect">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2008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OIG LPC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Audits start </a:t>
                </a:r>
              </a:p>
            </p:txBody>
          </p:sp>
          <p:sp>
            <p:nvSpPr>
              <p:cNvPr id="23" name="Rectangle 22"/>
              <p:cNvSpPr/>
              <p:nvPr/>
            </p:nvSpPr>
            <p:spPr>
              <a:xfrm>
                <a:off x="6675625" y="2846967"/>
                <a:ext cx="849147" cy="407989"/>
              </a:xfrm>
              <a:prstGeom prst="rect">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2010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OIG Report</a:t>
                </a:r>
              </a:p>
            </p:txBody>
          </p:sp>
          <p:sp>
            <p:nvSpPr>
              <p:cNvPr id="24" name="Rectangle 23"/>
              <p:cNvSpPr/>
              <p:nvPr/>
            </p:nvSpPr>
            <p:spPr>
              <a:xfrm>
                <a:off x="7198631" y="2746999"/>
                <a:ext cx="1211542" cy="411480"/>
              </a:xfrm>
              <a:prstGeom prst="rect">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2011 Board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Resolution on Regulation 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DC formed</a:t>
                </a:r>
              </a:p>
            </p:txBody>
          </p:sp>
          <p:sp>
            <p:nvSpPr>
              <p:cNvPr id="25" name="TextBox 24"/>
              <p:cNvSpPr txBox="1"/>
              <p:nvPr/>
            </p:nvSpPr>
            <p:spPr>
              <a:xfrm>
                <a:off x="5985924" y="3651677"/>
                <a:ext cx="946412" cy="210070"/>
              </a:xfrm>
              <a:prstGeom prst="rect">
                <a:avLst/>
              </a:prstGeom>
              <a:grpFill/>
              <a:ln w="1270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cs typeface="Arial"/>
                  </a:rPr>
                  <a:t>2007-2011</a:t>
                </a:r>
              </a:p>
            </p:txBody>
          </p:sp>
          <p:sp>
            <p:nvSpPr>
              <p:cNvPr id="26" name="TextBox 25"/>
              <p:cNvSpPr txBox="1"/>
              <p:nvPr/>
            </p:nvSpPr>
            <p:spPr>
              <a:xfrm>
                <a:off x="764679" y="3645989"/>
                <a:ext cx="777320" cy="203704"/>
              </a:xfrm>
              <a:prstGeom prst="rect">
                <a:avLst/>
              </a:prstGeom>
              <a:grpFill/>
              <a:ln w="12700">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cs typeface="Arial"/>
                  </a:rPr>
                  <a:t>Pre-1992</a:t>
                </a:r>
              </a:p>
            </p:txBody>
          </p:sp>
          <p:sp>
            <p:nvSpPr>
              <p:cNvPr id="27" name="TextBox 26"/>
              <p:cNvSpPr txBox="1"/>
              <p:nvPr/>
            </p:nvSpPr>
            <p:spPr>
              <a:xfrm>
                <a:off x="7421203" y="3645989"/>
                <a:ext cx="1040997" cy="203704"/>
              </a:xfrm>
              <a:prstGeom prst="rect">
                <a:avLst/>
              </a:prstGeom>
              <a:grpFill/>
              <a:ln w="12700">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cs typeface="Arial"/>
                  </a:rPr>
                  <a:t>2011-Present</a:t>
                </a:r>
              </a:p>
            </p:txBody>
          </p:sp>
          <p:sp>
            <p:nvSpPr>
              <p:cNvPr id="28" name="TextBox 27"/>
              <p:cNvSpPr txBox="1"/>
              <p:nvPr/>
            </p:nvSpPr>
            <p:spPr>
              <a:xfrm>
                <a:off x="3222599" y="3653991"/>
                <a:ext cx="868728" cy="203704"/>
              </a:xfrm>
              <a:prstGeom prst="rect">
                <a:avLst/>
              </a:prstGeom>
              <a:grpFill/>
              <a:ln w="12700">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cs typeface="Arial"/>
                  </a:rPr>
                  <a:t>1992-2006</a:t>
                </a:r>
              </a:p>
            </p:txBody>
          </p:sp>
          <p:cxnSp>
            <p:nvCxnSpPr>
              <p:cNvPr id="29" name="Straight Connector 28"/>
              <p:cNvCxnSpPr/>
              <p:nvPr/>
            </p:nvCxnSpPr>
            <p:spPr>
              <a:xfrm>
                <a:off x="5810088" y="3208974"/>
                <a:ext cx="0" cy="181142"/>
              </a:xfrm>
              <a:prstGeom prst="line">
                <a:avLst/>
              </a:prstGeom>
              <a:grpFill/>
              <a:ln w="28575" cap="flat" cmpd="sng" algn="ctr">
                <a:solidFill>
                  <a:srgbClr val="000000">
                    <a:shade val="95000"/>
                    <a:satMod val="105000"/>
                  </a:srgbClr>
                </a:solidFill>
                <a:prstDash val="solid"/>
              </a:ln>
              <a:effectLst/>
            </p:spPr>
          </p:cxnSp>
          <p:cxnSp>
            <p:nvCxnSpPr>
              <p:cNvPr id="30" name="Straight Connector 29"/>
              <p:cNvCxnSpPr/>
              <p:nvPr/>
            </p:nvCxnSpPr>
            <p:spPr>
              <a:xfrm>
                <a:off x="6419688" y="3190403"/>
                <a:ext cx="0" cy="181142"/>
              </a:xfrm>
              <a:prstGeom prst="line">
                <a:avLst/>
              </a:prstGeom>
              <a:grpFill/>
              <a:ln w="28575" cap="flat" cmpd="sng" algn="ctr">
                <a:solidFill>
                  <a:srgbClr val="000000">
                    <a:shade val="95000"/>
                    <a:satMod val="105000"/>
                  </a:srgbClr>
                </a:solidFill>
                <a:prstDash val="solid"/>
              </a:ln>
              <a:effectLst/>
            </p:spPr>
          </p:cxnSp>
          <p:cxnSp>
            <p:nvCxnSpPr>
              <p:cNvPr id="31" name="Straight Connector 30"/>
              <p:cNvCxnSpPr/>
              <p:nvPr/>
            </p:nvCxnSpPr>
            <p:spPr>
              <a:xfrm>
                <a:off x="7638888" y="3190402"/>
                <a:ext cx="0" cy="181142"/>
              </a:xfrm>
              <a:prstGeom prst="line">
                <a:avLst/>
              </a:prstGeom>
              <a:grpFill/>
              <a:ln w="28575" cap="flat" cmpd="sng" algn="ctr">
                <a:solidFill>
                  <a:srgbClr val="000000">
                    <a:shade val="95000"/>
                    <a:satMod val="105000"/>
                  </a:srgbClr>
                </a:solidFill>
                <a:prstDash val="solid"/>
              </a:ln>
              <a:effectLst/>
            </p:spPr>
          </p:cxnSp>
          <p:cxnSp>
            <p:nvCxnSpPr>
              <p:cNvPr id="32" name="Straight Connector 31"/>
              <p:cNvCxnSpPr/>
              <p:nvPr/>
            </p:nvCxnSpPr>
            <p:spPr>
              <a:xfrm>
                <a:off x="7029288" y="3208975"/>
                <a:ext cx="0" cy="181142"/>
              </a:xfrm>
              <a:prstGeom prst="line">
                <a:avLst/>
              </a:prstGeom>
              <a:grpFill/>
              <a:ln w="28575" cap="flat" cmpd="sng" algn="ctr">
                <a:solidFill>
                  <a:srgbClr val="000000">
                    <a:shade val="95000"/>
                    <a:satMod val="105000"/>
                  </a:srgbClr>
                </a:solidFill>
                <a:prstDash val="solid"/>
              </a:ln>
              <a:effectLst/>
            </p:spPr>
          </p:cxnSp>
        </p:grpSp>
        <p:grpSp>
          <p:nvGrpSpPr>
            <p:cNvPr id="13" name="Group 12"/>
            <p:cNvGrpSpPr/>
            <p:nvPr/>
          </p:nvGrpSpPr>
          <p:grpSpPr>
            <a:xfrm>
              <a:off x="905221" y="2159835"/>
              <a:ext cx="7735859" cy="641057"/>
              <a:chOff x="552449" y="2060874"/>
              <a:chExt cx="8298894" cy="641057"/>
            </a:xfrm>
          </p:grpSpPr>
          <p:sp>
            <p:nvSpPr>
              <p:cNvPr id="16" name="TextBox 15"/>
              <p:cNvSpPr txBox="1"/>
              <p:nvPr/>
            </p:nvSpPr>
            <p:spPr>
              <a:xfrm>
                <a:off x="552449" y="2060874"/>
                <a:ext cx="1065220" cy="641041"/>
              </a:xfrm>
              <a:prstGeom prst="rect">
                <a:avLst/>
              </a:prstGeom>
              <a:noFill/>
              <a:ln w="12700">
                <a:solidFill>
                  <a:srgbClr val="000000"/>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cs typeface="Arial"/>
                  </a:rPr>
                  <a:t>Strict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cs typeface="Arial"/>
                  </a:rPr>
                  <a:t>Enforcement</a:t>
                </a:r>
              </a:p>
            </p:txBody>
          </p:sp>
          <p:sp>
            <p:nvSpPr>
              <p:cNvPr id="17" name="TextBox 16"/>
              <p:cNvSpPr txBox="1"/>
              <p:nvPr/>
            </p:nvSpPr>
            <p:spPr>
              <a:xfrm>
                <a:off x="1748023" y="2060879"/>
                <a:ext cx="4773315" cy="641045"/>
              </a:xfrm>
              <a:prstGeom prst="rect">
                <a:avLst/>
              </a:prstGeom>
              <a:noFill/>
              <a:ln w="12700">
                <a:solidFill>
                  <a:srgbClr val="000000"/>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cs typeface="Arial"/>
                  </a:rPr>
                  <a:t>Lenient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cs typeface="Arial"/>
                  </a:rPr>
                  <a:t>Enforcement                   </a:t>
                </a:r>
              </a:p>
            </p:txBody>
          </p:sp>
          <p:sp>
            <p:nvSpPr>
              <p:cNvPr id="18" name="TextBox 17"/>
              <p:cNvSpPr txBox="1"/>
              <p:nvPr/>
            </p:nvSpPr>
            <p:spPr>
              <a:xfrm>
                <a:off x="6604198" y="2060875"/>
                <a:ext cx="1124848" cy="641045"/>
              </a:xfrm>
              <a:prstGeom prst="rect">
                <a:avLst/>
              </a:prstGeom>
              <a:noFill/>
              <a:ln w="12700">
                <a:solidFill>
                  <a:srgbClr val="000000"/>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cs typeface="Arial"/>
                  </a:rPr>
                  <a:t>Beginnings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cs typeface="Arial"/>
                  </a:rPr>
                  <a:t>Balanced Regulation</a:t>
                </a:r>
              </a:p>
            </p:txBody>
          </p:sp>
          <p:sp>
            <p:nvSpPr>
              <p:cNvPr id="19" name="TextBox 18"/>
              <p:cNvSpPr txBox="1"/>
              <p:nvPr/>
            </p:nvSpPr>
            <p:spPr>
              <a:xfrm>
                <a:off x="7826865" y="2060878"/>
                <a:ext cx="1024478" cy="641053"/>
              </a:xfrm>
              <a:prstGeom prst="rect">
                <a:avLst/>
              </a:prstGeom>
              <a:noFill/>
              <a:ln w="12700">
                <a:solidFill>
                  <a:srgbClr val="000000"/>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cs typeface="Arial"/>
                  </a:rPr>
                  <a:t>Balanced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cs typeface="Arial"/>
                  </a:rPr>
                  <a:t>Regulation</a:t>
                </a:r>
              </a:p>
            </p:txBody>
          </p:sp>
        </p:grpSp>
        <p:sp>
          <p:nvSpPr>
            <p:cNvPr id="14" name="Rectangle 13"/>
            <p:cNvSpPr/>
            <p:nvPr/>
          </p:nvSpPr>
          <p:spPr>
            <a:xfrm>
              <a:off x="7870641" y="4346206"/>
              <a:ext cx="968560" cy="690615"/>
            </a:xfrm>
            <a:prstGeom prst="rect">
              <a:avLst/>
            </a:prstGeom>
            <a:no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2017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DA/DC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Tahoma"/>
                  <a:ea typeface="+mn-ea"/>
                  <a:cs typeface="Arial"/>
                </a:rPr>
                <a:t>merged to RAC</a:t>
              </a:r>
            </a:p>
          </p:txBody>
        </p:sp>
        <p:cxnSp>
          <p:nvCxnSpPr>
            <p:cNvPr id="15" name="Straight Connector 14"/>
            <p:cNvCxnSpPr/>
            <p:nvPr/>
          </p:nvCxnSpPr>
          <p:spPr>
            <a:xfrm>
              <a:off x="8380482" y="5014200"/>
              <a:ext cx="0" cy="304023"/>
            </a:xfrm>
            <a:prstGeom prst="line">
              <a:avLst/>
            </a:prstGeom>
            <a:noFill/>
            <a:ln w="28575" cap="flat" cmpd="sng" algn="ctr">
              <a:solidFill>
                <a:srgbClr val="000000">
                  <a:shade val="95000"/>
                  <a:satMod val="105000"/>
                </a:srgbClr>
              </a:solidFill>
              <a:prstDash val="solid"/>
            </a:ln>
            <a:effectLst/>
          </p:spPr>
        </p:cxnSp>
      </p:grpSp>
    </p:spTree>
    <p:extLst>
      <p:ext uri="{BB962C8B-B14F-4D97-AF65-F5344CB8AC3E}">
        <p14:creationId xmlns:p14="http://schemas.microsoft.com/office/powerpoint/2010/main" val="227822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TVA’s Role as Regulator</a:t>
            </a:r>
            <a:endParaRPr lang="en-US" dirty="0"/>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8</a:t>
            </a:fld>
            <a:endParaRPr lang="en-US" dirty="0"/>
          </a:p>
        </p:txBody>
      </p:sp>
      <p:sp>
        <p:nvSpPr>
          <p:cNvPr id="8" name="Text Placeholder 2"/>
          <p:cNvSpPr txBox="1">
            <a:spLocks/>
          </p:cNvSpPr>
          <p:nvPr/>
        </p:nvSpPr>
        <p:spPr>
          <a:xfrm>
            <a:off x="734030" y="908923"/>
            <a:ext cx="7665750" cy="724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ea typeface="Tahoma" panose="020B0604030504040204" pitchFamily="34" charset="0"/>
                <a:cs typeface="Tahoma" panose="020B0604030504040204" pitchFamily="34" charset="0"/>
              </a:rPr>
              <a:t>Provides regulatory assurance and protects the public power model and Valley ratepayers’ interests within TVA’s regulatory framework.</a:t>
            </a:r>
            <a:endParaRPr lang="en-US" sz="1800" dirty="0"/>
          </a:p>
        </p:txBody>
      </p:sp>
      <p:sp>
        <p:nvSpPr>
          <p:cNvPr id="9" name="Text Placeholder 3"/>
          <p:cNvSpPr txBox="1">
            <a:spLocks/>
          </p:cNvSpPr>
          <p:nvPr/>
        </p:nvSpPr>
        <p:spPr>
          <a:xfrm>
            <a:off x="768508" y="1969312"/>
            <a:ext cx="3135472" cy="24672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buClr>
              <a:buFont typeface="Arial"/>
              <a:buNone/>
            </a:pPr>
            <a:r>
              <a:rPr lang="en-US" sz="1200" dirty="0" smtClean="0">
                <a:solidFill>
                  <a:schemeClr val="bg1">
                    <a:lumMod val="10000"/>
                  </a:schemeClr>
                </a:solidFill>
              </a:rPr>
              <a:t>Our team provides:</a:t>
            </a:r>
          </a:p>
          <a:p>
            <a:pPr marL="177800" indent="-177800">
              <a:buClr>
                <a:schemeClr val="tx1"/>
              </a:buClr>
            </a:pPr>
            <a:r>
              <a:rPr lang="en-US" sz="1200" dirty="0" smtClean="0">
                <a:solidFill>
                  <a:schemeClr val="bg1">
                    <a:lumMod val="10000"/>
                  </a:schemeClr>
                </a:solidFill>
              </a:rPr>
              <a:t>Oversight of TVA’s retail regulatory standards</a:t>
            </a:r>
          </a:p>
          <a:p>
            <a:pPr marL="177800" indent="-177800">
              <a:buClr>
                <a:schemeClr val="tx1"/>
              </a:buClr>
            </a:pPr>
            <a:r>
              <a:rPr lang="en-US" sz="1200" dirty="0" smtClean="0">
                <a:solidFill>
                  <a:schemeClr val="bg1">
                    <a:lumMod val="10000"/>
                  </a:schemeClr>
                </a:solidFill>
              </a:rPr>
              <a:t>Policy development and guidance</a:t>
            </a:r>
          </a:p>
          <a:p>
            <a:pPr marL="177800" indent="-177800">
              <a:buClr>
                <a:schemeClr val="tx1"/>
              </a:buClr>
            </a:pPr>
            <a:r>
              <a:rPr lang="en-US" sz="1200" dirty="0" smtClean="0">
                <a:solidFill>
                  <a:schemeClr val="bg1">
                    <a:lumMod val="10000"/>
                  </a:schemeClr>
                </a:solidFill>
              </a:rPr>
              <a:t>Power contract regulatory compliance</a:t>
            </a:r>
          </a:p>
          <a:p>
            <a:pPr marL="177800" indent="-177800">
              <a:buClr>
                <a:schemeClr val="tx1"/>
              </a:buClr>
            </a:pPr>
            <a:r>
              <a:rPr lang="en-US" sz="1200" dirty="0" smtClean="0">
                <a:solidFill>
                  <a:schemeClr val="bg1">
                    <a:lumMod val="10000"/>
                  </a:schemeClr>
                </a:solidFill>
              </a:rPr>
              <a:t>Retail rate analysis</a:t>
            </a:r>
          </a:p>
          <a:p>
            <a:pPr marL="177800" indent="-177800">
              <a:buClr>
                <a:schemeClr val="tx1"/>
              </a:buClr>
            </a:pPr>
            <a:r>
              <a:rPr lang="en-US" sz="1200" dirty="0" smtClean="0">
                <a:solidFill>
                  <a:schemeClr val="bg1">
                    <a:lumMod val="10000"/>
                  </a:schemeClr>
                </a:solidFill>
              </a:rPr>
              <a:t>Financial data integrity assurance</a:t>
            </a:r>
          </a:p>
          <a:p>
            <a:pPr marL="177800" indent="-177800">
              <a:buClr>
                <a:schemeClr val="tx1"/>
              </a:buClr>
            </a:pPr>
            <a:r>
              <a:rPr lang="en-US" sz="1200" dirty="0" smtClean="0">
                <a:solidFill>
                  <a:schemeClr val="bg1">
                    <a:lumMod val="10000"/>
                  </a:schemeClr>
                </a:solidFill>
              </a:rPr>
              <a:t>A challenging, engaged, mission-driven workplace environment</a:t>
            </a:r>
          </a:p>
          <a:p>
            <a:pPr marL="177800" indent="-177800">
              <a:buClr>
                <a:schemeClr val="tx1"/>
              </a:buClr>
            </a:pPr>
            <a:r>
              <a:rPr lang="en-US" sz="1200" dirty="0" smtClean="0">
                <a:solidFill>
                  <a:schemeClr val="bg1">
                    <a:lumMod val="10000"/>
                  </a:schemeClr>
                </a:solidFill>
              </a:rPr>
              <a:t>Complaint Resolution Process management</a:t>
            </a:r>
            <a:endParaRPr lang="en-US" sz="1200" dirty="0">
              <a:solidFill>
                <a:schemeClr val="bg1">
                  <a:lumMod val="10000"/>
                </a:schemeClr>
              </a:solidFill>
            </a:endParaRPr>
          </a:p>
        </p:txBody>
      </p:sp>
      <p:pic>
        <p:nvPicPr>
          <p:cNvPr id="1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1814512"/>
            <a:ext cx="4399281" cy="273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5-Point Star 10"/>
          <p:cNvSpPr/>
          <p:nvPr/>
        </p:nvSpPr>
        <p:spPr bwMode="auto">
          <a:xfrm>
            <a:off x="5817272" y="2054657"/>
            <a:ext cx="182880" cy="182880"/>
          </a:xfrm>
          <a:prstGeom prst="star5">
            <a:avLst/>
          </a:prstGeom>
          <a:solidFill>
            <a:srgbClr val="FFFF00"/>
          </a:solidFill>
          <a:ln w="9525" cap="flat" cmpd="sng" algn="ctr">
            <a:solidFill>
              <a:srgbClr val="777777"/>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88913" algn="ctr" defTabSz="877888" rtl="0" eaLnBrk="1" fontAlgn="base" latinLnBrk="0" hangingPunct="1">
              <a:lnSpc>
                <a:spcPct val="89000"/>
              </a:lnSpc>
              <a:spcBef>
                <a:spcPct val="20000"/>
              </a:spcBef>
              <a:spcAft>
                <a:spcPct val="0"/>
              </a:spcAft>
              <a:buClr>
                <a:schemeClr val="tx2"/>
              </a:buClr>
              <a:buSzPct val="125000"/>
              <a:buFont typeface="Tahoma" pitchFamily="34" charset="0"/>
              <a:buChar char="▪"/>
              <a:tabLst/>
            </a:pPr>
            <a:endParaRPr kumimoji="0" lang="en-US" sz="1200" b="0" i="0" u="none" strike="noStrike" cap="none" normalizeH="0" baseline="0" dirty="0" smtClean="0">
              <a:ln>
                <a:noFill/>
              </a:ln>
              <a:solidFill>
                <a:schemeClr val="tx1"/>
              </a:solidFill>
              <a:effectLst/>
              <a:latin typeface="Tahoma" pitchFamily="34" charset="0"/>
              <a:ea typeface="SimSun" pitchFamily="2" charset="-122"/>
              <a:cs typeface="Arial" charset="0"/>
            </a:endParaRPr>
          </a:p>
        </p:txBody>
      </p:sp>
    </p:spTree>
    <p:extLst>
      <p:ext uri="{BB962C8B-B14F-4D97-AF65-F5344CB8AC3E}">
        <p14:creationId xmlns:p14="http://schemas.microsoft.com/office/powerpoint/2010/main" val="2846267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p:txBody>
          <a:bodyPr/>
          <a:lstStyle/>
          <a:p>
            <a:pPr marL="0" indent="0" algn="ctr">
              <a:spcBef>
                <a:spcPts val="1200"/>
              </a:spcBef>
              <a:buClr>
                <a:schemeClr val="tx1"/>
              </a:buClr>
              <a:buNone/>
              <a:defRPr/>
            </a:pPr>
            <a:endParaRPr lang="en-US" sz="3200" b="1" dirty="0" smtClean="0">
              <a:cs typeface="Arial" panose="020B0604020202020204" pitchFamily="34" charset="0"/>
            </a:endParaRPr>
          </a:p>
          <a:p>
            <a:pPr marL="0" indent="0">
              <a:spcBef>
                <a:spcPts val="1200"/>
              </a:spcBef>
              <a:buClr>
                <a:schemeClr val="tx1"/>
              </a:buClr>
              <a:buNone/>
              <a:defRPr/>
            </a:pPr>
            <a:r>
              <a:rPr lang="en-US" sz="3200" b="1" dirty="0" smtClean="0">
                <a:cs typeface="Arial" panose="020B0604020202020204" pitchFamily="34" charset="0"/>
              </a:rPr>
              <a:t>Regulatory Landscape</a:t>
            </a:r>
          </a:p>
        </p:txBody>
      </p:sp>
      <p:sp>
        <p:nvSpPr>
          <p:cNvPr id="4" name="Footer Placeholder 3"/>
          <p:cNvSpPr>
            <a:spLocks noGrp="1"/>
          </p:cNvSpPr>
          <p:nvPr>
            <p:ph type="ftr" sz="quarter" idx="14"/>
          </p:nvPr>
        </p:nvSpPr>
        <p:spPr/>
        <p:txBody>
          <a:bodyPr/>
          <a:lstStyle/>
          <a:p>
            <a:r>
              <a:rPr lang="en-US" dirty="0"/>
              <a:t>TVA REGULATORY UPDATE</a:t>
            </a:r>
          </a:p>
        </p:txBody>
      </p:sp>
      <p:sp>
        <p:nvSpPr>
          <p:cNvPr id="5" name="Slide Number Placeholder 4"/>
          <p:cNvSpPr>
            <a:spLocks noGrp="1"/>
          </p:cNvSpPr>
          <p:nvPr>
            <p:ph type="sldNum" sz="quarter" idx="15"/>
          </p:nvPr>
        </p:nvSpPr>
        <p:spPr/>
        <p:txBody>
          <a:bodyPr/>
          <a:lstStyle/>
          <a:p>
            <a:r>
              <a:rPr lang="en-US" dirty="0" smtClean="0"/>
              <a:t>|  </a:t>
            </a:r>
            <a:fld id="{074642B0-B6F2-B34D-8B58-6F4D6756A21A}" type="slidenum">
              <a:rPr lang="en-US" smtClean="0"/>
              <a:pPr/>
              <a:t>9</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999" y="344040"/>
            <a:ext cx="1875805" cy="112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2395229" y="3111499"/>
            <a:ext cx="4627871" cy="1016000"/>
            <a:chOff x="3385828" y="4648199"/>
            <a:chExt cx="5601977" cy="1295400"/>
          </a:xfrm>
        </p:grpSpPr>
        <p:sp>
          <p:nvSpPr>
            <p:cNvPr id="12" name="Rectangle 11"/>
            <p:cNvSpPr/>
            <p:nvPr/>
          </p:nvSpPr>
          <p:spPr>
            <a:xfrm>
              <a:off x="3385828" y="4648199"/>
              <a:ext cx="3442978" cy="1295400"/>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Ignoring Compliance is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RISKY BUSINESS</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8805" y="4648199"/>
              <a:ext cx="2159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396000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d.o2C6mZE6ZYDS4fuw0N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MB2nrz9jU.Upz6jqkGk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j6sMhzEbk.9Mk_963r7V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kXVtoENBUOsudEKSqils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Qfdm1gLUUWy5WjCVC2E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dUnyFjvSEy5UNfLDcTVf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2RcR3Le3pEGFIRr.JKaD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kckuL7J0kmFPHeTNhAEIg"/>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Shape"/>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Shape"/>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Sha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Mg6Jm25hUGkVTMvzHmRbg"/>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Shape"/>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sdpZOloP0qTNgIwjl4D1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_VUuz40gw0mU2A838CMnf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WOtiuThNTkChJqzbV4ENF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o8tu2MXHVUylGDCo_3Z3I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eEO3W3pFki.ac872aWtf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FPMa3Yduk6hWe4wmefg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JO4x1T1J0i1l1zyjgOa4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7bvdA99g0uhtddkrfIVC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7.uaRw4SEOATN9yYFjOZ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bZWEy_J.UCT2llX6NAo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NyZQU2tmkON4SlnTlyQ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1rBwAgACkapr1WkoKK9o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kJxY15flUmnWnS2U3n.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Brx6TZ6XEWXRGuCR7apV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uxLHaq6bkSTJWxVSkhe4g"/>
</p:tagLst>
</file>

<file path=ppt/theme/theme1.xml><?xml version="1.0" encoding="utf-8"?>
<a:theme xmlns:a="http://schemas.openxmlformats.org/drawingml/2006/main" name="external_templates">
  <a:themeElements>
    <a:clrScheme name="TVA Color Palette 1">
      <a:dk1>
        <a:srgbClr val="4F738A"/>
      </a:dk1>
      <a:lt1>
        <a:srgbClr val="F0F0F0"/>
      </a:lt1>
      <a:dk2>
        <a:srgbClr val="004A84"/>
      </a:dk2>
      <a:lt2>
        <a:srgbClr val="F0F0F0"/>
      </a:lt2>
      <a:accent1>
        <a:srgbClr val="004A84"/>
      </a:accent1>
      <a:accent2>
        <a:srgbClr val="007197"/>
      </a:accent2>
      <a:accent3>
        <a:srgbClr val="3AB0C8"/>
      </a:accent3>
      <a:accent4>
        <a:srgbClr val="80BD01"/>
      </a:accent4>
      <a:accent5>
        <a:srgbClr val="E53E30"/>
      </a:accent5>
      <a:accent6>
        <a:srgbClr val="662E6B"/>
      </a:accent6>
      <a:hlink>
        <a:srgbClr val="99D1DC"/>
      </a:hlink>
      <a:folHlink>
        <a:srgbClr val="3AB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ey">
  <a:themeElements>
    <a:clrScheme name="Custom 1 1">
      <a:dk1>
        <a:srgbClr val="4F738A"/>
      </a:dk1>
      <a:lt1>
        <a:srgbClr val="F0F0F0"/>
      </a:lt1>
      <a:dk2>
        <a:srgbClr val="004A84"/>
      </a:dk2>
      <a:lt2>
        <a:srgbClr val="F0F0F0"/>
      </a:lt2>
      <a:accent1>
        <a:srgbClr val="004A84"/>
      </a:accent1>
      <a:accent2>
        <a:srgbClr val="007197"/>
      </a:accent2>
      <a:accent3>
        <a:srgbClr val="3AB0C8"/>
      </a:accent3>
      <a:accent4>
        <a:srgbClr val="BCCD01"/>
      </a:accent4>
      <a:accent5>
        <a:srgbClr val="AF1556"/>
      </a:accent5>
      <a:accent6>
        <a:srgbClr val="662E6B"/>
      </a:accent6>
      <a:hlink>
        <a:srgbClr val="99D1DC"/>
      </a:hlink>
      <a:folHlink>
        <a:srgbClr val="3AB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Grey">
  <a:themeElements>
    <a:clrScheme name="TVA Color Palette 1">
      <a:dk1>
        <a:srgbClr val="4F738A"/>
      </a:dk1>
      <a:lt1>
        <a:srgbClr val="F0F0F0"/>
      </a:lt1>
      <a:dk2>
        <a:srgbClr val="004A84"/>
      </a:dk2>
      <a:lt2>
        <a:srgbClr val="F0F0F0"/>
      </a:lt2>
      <a:accent1>
        <a:srgbClr val="004A84"/>
      </a:accent1>
      <a:accent2>
        <a:srgbClr val="007197"/>
      </a:accent2>
      <a:accent3>
        <a:srgbClr val="3AB0C8"/>
      </a:accent3>
      <a:accent4>
        <a:srgbClr val="80BD01"/>
      </a:accent4>
      <a:accent5>
        <a:srgbClr val="E53E30"/>
      </a:accent5>
      <a:accent6>
        <a:srgbClr val="662E6B"/>
      </a:accent6>
      <a:hlink>
        <a:srgbClr val="99D1DC"/>
      </a:hlink>
      <a:folHlink>
        <a:srgbClr val="3AB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Tennessee Valley Authority_CF_TVY004(WOC)">
  <a:themeElements>
    <a:clrScheme name="4_Tennessee Valley Authority_CF_TVY004(WOC) 1">
      <a:dk1>
        <a:srgbClr val="000000"/>
      </a:dk1>
      <a:lt1>
        <a:srgbClr val="FFFFFF"/>
      </a:lt1>
      <a:dk2>
        <a:srgbClr val="0C3C6A"/>
      </a:dk2>
      <a:lt2>
        <a:srgbClr val="FFFFFF"/>
      </a:lt2>
      <a:accent1>
        <a:srgbClr val="DEDEDE"/>
      </a:accent1>
      <a:accent2>
        <a:srgbClr val="75A6E7"/>
      </a:accent2>
      <a:accent3>
        <a:srgbClr val="FFFFFF"/>
      </a:accent3>
      <a:accent4>
        <a:srgbClr val="000000"/>
      </a:accent4>
      <a:accent5>
        <a:srgbClr val="ECECEC"/>
      </a:accent5>
      <a:accent6>
        <a:srgbClr val="6996D1"/>
      </a:accent6>
      <a:hlink>
        <a:srgbClr val="226CCB"/>
      </a:hlink>
      <a:folHlink>
        <a:srgbClr val="0C3C6A"/>
      </a:folHlink>
    </a:clrScheme>
    <a:fontScheme name="4_Tennessee Valley Authority_CF_TVY004(WOC)">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777777"/>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88913" algn="ctr" defTabSz="877888" rtl="0" eaLnBrk="1" fontAlgn="base" latinLnBrk="0" hangingPunct="1">
          <a:lnSpc>
            <a:spcPct val="89000"/>
          </a:lnSpc>
          <a:spcBef>
            <a:spcPct val="20000"/>
          </a:spcBef>
          <a:spcAft>
            <a:spcPct val="0"/>
          </a:spcAft>
          <a:buClr>
            <a:schemeClr val="tx2"/>
          </a:buClr>
          <a:buSzPct val="125000"/>
          <a:buFont typeface="Tahoma" pitchFamily="34" charset="0"/>
          <a:buChar char="▪"/>
          <a:tabLst/>
          <a:defRPr kumimoji="0" lang="en-US" sz="1200" b="0" i="0" u="none" strike="noStrike" cap="none" normalizeH="0" baseline="0" smtClean="0">
            <a:ln>
              <a:noFill/>
            </a:ln>
            <a:solidFill>
              <a:schemeClr val="tx1"/>
            </a:solidFill>
            <a:effectLst/>
            <a:latin typeface="Tahoma" pitchFamily="34" charset="0"/>
            <a:ea typeface="SimSun" pitchFamily="2" charset="-122"/>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777777"/>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88913" algn="ctr" defTabSz="877888" rtl="0" eaLnBrk="1" fontAlgn="base" latinLnBrk="0" hangingPunct="1">
          <a:lnSpc>
            <a:spcPct val="89000"/>
          </a:lnSpc>
          <a:spcBef>
            <a:spcPct val="20000"/>
          </a:spcBef>
          <a:spcAft>
            <a:spcPct val="0"/>
          </a:spcAft>
          <a:buClr>
            <a:schemeClr val="tx2"/>
          </a:buClr>
          <a:buSzPct val="125000"/>
          <a:buFont typeface="Tahoma" pitchFamily="34" charset="0"/>
          <a:buChar char="▪"/>
          <a:tabLst/>
          <a:defRPr kumimoji="0" lang="en-US" sz="1200" b="0" i="0" u="none" strike="noStrike" cap="none" normalizeH="0" baseline="0" smtClean="0">
            <a:ln>
              <a:noFill/>
            </a:ln>
            <a:solidFill>
              <a:schemeClr val="tx1"/>
            </a:solidFill>
            <a:effectLst/>
            <a:latin typeface="Tahoma" pitchFamily="34" charset="0"/>
            <a:ea typeface="SimSun" pitchFamily="2" charset="-122"/>
            <a:cs typeface="Arial" charset="0"/>
          </a:defRPr>
        </a:defPPr>
      </a:lstStyle>
    </a:lnDef>
  </a:objectDefaults>
  <a:extraClrSchemeLst>
    <a:extraClrScheme>
      <a:clrScheme name="4_Tennessee Valley Authority_CF_TVY004(WOC) 1">
        <a:dk1>
          <a:srgbClr val="000000"/>
        </a:dk1>
        <a:lt1>
          <a:srgbClr val="FFFFFF"/>
        </a:lt1>
        <a:dk2>
          <a:srgbClr val="0C3C6A"/>
        </a:dk2>
        <a:lt2>
          <a:srgbClr val="FFFFFF"/>
        </a:lt2>
        <a:accent1>
          <a:srgbClr val="DEDEDE"/>
        </a:accent1>
        <a:accent2>
          <a:srgbClr val="75A6E7"/>
        </a:accent2>
        <a:accent3>
          <a:srgbClr val="FFFFFF"/>
        </a:accent3>
        <a:accent4>
          <a:srgbClr val="000000"/>
        </a:accent4>
        <a:accent5>
          <a:srgbClr val="ECECEC"/>
        </a:accent5>
        <a:accent6>
          <a:srgbClr val="6996D1"/>
        </a:accent6>
        <a:hlink>
          <a:srgbClr val="226CCB"/>
        </a:hlink>
        <a:folHlink>
          <a:srgbClr val="0C3C6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4_Tennessee Valley Authority_CF_TVY004(WOC) 1">
    <a:dk1>
      <a:srgbClr val="000000"/>
    </a:dk1>
    <a:lt1>
      <a:srgbClr val="FFFFFF"/>
    </a:lt1>
    <a:dk2>
      <a:srgbClr val="0C3C6A"/>
    </a:dk2>
    <a:lt2>
      <a:srgbClr val="FFFFFF"/>
    </a:lt2>
    <a:accent1>
      <a:srgbClr val="DEDEDE"/>
    </a:accent1>
    <a:accent2>
      <a:srgbClr val="75A6E7"/>
    </a:accent2>
    <a:accent3>
      <a:srgbClr val="FFFFFF"/>
    </a:accent3>
    <a:accent4>
      <a:srgbClr val="000000"/>
    </a:accent4>
    <a:accent5>
      <a:srgbClr val="ECECEC"/>
    </a:accent5>
    <a:accent6>
      <a:srgbClr val="6996D1"/>
    </a:accent6>
    <a:hlink>
      <a:srgbClr val="226CCB"/>
    </a:hlink>
    <a:folHlink>
      <a:srgbClr val="0C3C6A"/>
    </a:folHlink>
  </a:clrScheme>
  <a:fontScheme name="4_Tennessee Valley Authority_CF_TVY004(WOC)">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external_templates</Template>
  <TotalTime>6973</TotalTime>
  <Words>1232</Words>
  <Application>Microsoft Office PowerPoint</Application>
  <PresentationFormat>On-screen Show (16:9)</PresentationFormat>
  <Paragraphs>250</Paragraphs>
  <Slides>22</Slides>
  <Notes>22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external_templates</vt:lpstr>
      <vt:lpstr>Grey</vt:lpstr>
      <vt:lpstr>1_Grey</vt:lpstr>
      <vt:lpstr>13_Tennessee Valley Authority_CF_TVY004(WOC)</vt:lpstr>
      <vt:lpstr>think-cell Slide</vt:lpstr>
      <vt:lpstr>TVA Regulatory Update</vt:lpstr>
      <vt:lpstr>Outline</vt:lpstr>
      <vt:lpstr>PowerPoint Presentation</vt:lpstr>
      <vt:lpstr>TVA’s Role as Regulator</vt:lpstr>
      <vt:lpstr>TVA’s Role as Regulator</vt:lpstr>
      <vt:lpstr>TVA’s Role as Regulator</vt:lpstr>
      <vt:lpstr>TVA Regulatory Oversight - Timeline</vt:lpstr>
      <vt:lpstr>TVA’s Role as Regulator</vt:lpstr>
      <vt:lpstr>PowerPoint Presentation</vt:lpstr>
      <vt:lpstr>Regulatory Landscape</vt:lpstr>
      <vt:lpstr>Regulatory Landscape</vt:lpstr>
      <vt:lpstr>Portfolio Planning Overview</vt:lpstr>
      <vt:lpstr>2018 Regulatory Timeline</vt:lpstr>
      <vt:lpstr>PowerPoint Presentation</vt:lpstr>
      <vt:lpstr>Key Areas of TVA’s Regulatory Focus</vt:lpstr>
      <vt:lpstr>Broadband Background</vt:lpstr>
      <vt:lpstr>Regulatory Considerations in Broadband Deployment</vt:lpstr>
      <vt:lpstr>Regulatory Considerations in Broadband Deployment</vt:lpstr>
      <vt:lpstr>TVA Review of Broadband Business Plan</vt:lpstr>
      <vt:lpstr>LPC/TVA Considerations</vt:lpstr>
      <vt:lpstr>Resources</vt:lpstr>
      <vt:lpstr>PowerPoint Presentation</vt:lpstr>
    </vt:vector>
  </TitlesOfParts>
  <Company>Tennessee Valley Authority-TVA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Guess, Andrea Bentley</dc:creator>
  <cp:lastModifiedBy>Guess, Andrea Bentley</cp:lastModifiedBy>
  <cp:revision>194</cp:revision>
  <cp:lastPrinted>2017-09-05T20:17:00Z</cp:lastPrinted>
  <dcterms:created xsi:type="dcterms:W3CDTF">2017-06-26T20:36:39Z</dcterms:created>
  <dcterms:modified xsi:type="dcterms:W3CDTF">2018-05-14T19:40:01Z</dcterms:modified>
</cp:coreProperties>
</file>